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ios" charset="1" panose="020B0504020202020204"/>
      <p:regular r:id="rId10"/>
    </p:embeddedFont>
    <p:embeddedFont>
      <p:font typeface="Helios Bold" charset="1" panose="020B0704020202020204"/>
      <p:regular r:id="rId11"/>
    </p:embeddedFont>
    <p:embeddedFont>
      <p:font typeface="Helios Italics" charset="1" panose="020B0503020202090204"/>
      <p:regular r:id="rId12"/>
    </p:embeddedFont>
    <p:embeddedFont>
      <p:font typeface="Helios Bold Italics" charset="1" panose="020B0703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Klein" charset="1" panose="02000503060000020004"/>
      <p:regular r:id="rId38"/>
    </p:embeddedFont>
    <p:embeddedFont>
      <p:font typeface="Klein Bold" charset="1" panose="02000503060000020004"/>
      <p:regular r:id="rId39"/>
    </p:embeddedFont>
    <p:embeddedFont>
      <p:font typeface="Klein Italics" charset="1" panose="02000503060000020004"/>
      <p:regular r:id="rId40"/>
    </p:embeddedFont>
    <p:embeddedFont>
      <p:font typeface="Klein Bold Italics" charset="1" panose="02000503060000020004"/>
      <p:regular r:id="rId41"/>
    </p:embeddedFont>
    <p:embeddedFont>
      <p:font typeface="Klein Thin" charset="1" panose="02000503060000020004"/>
      <p:regular r:id="rId42"/>
    </p:embeddedFont>
    <p:embeddedFont>
      <p:font typeface="Klein Thin Italics" charset="1" panose="02000503060000020004"/>
      <p:regular r:id="rId43"/>
    </p:embeddedFont>
    <p:embeddedFont>
      <p:font typeface="Klein Heavy" charset="1" panose="02000503060000020004"/>
      <p:regular r:id="rId44"/>
    </p:embeddedFont>
    <p:embeddedFont>
      <p:font typeface="Klein Heavy Italics" charset="1" panose="02000503060000020004"/>
      <p:regular r:id="rId45"/>
    </p:embeddedFont>
    <p:embeddedFont>
      <p:font typeface="Open Sans" charset="1" panose="020B0606030504020204"/>
      <p:regular r:id="rId46"/>
    </p:embeddedFont>
    <p:embeddedFont>
      <p:font typeface="Open Sans Bold" charset="1" panose="020B0806030504020204"/>
      <p:regular r:id="rId47"/>
    </p:embeddedFont>
    <p:embeddedFont>
      <p:font typeface="Open Sans Italics" charset="1" panose="020B0606030504020204"/>
      <p:regular r:id="rId48"/>
    </p:embeddedFont>
    <p:embeddedFont>
      <p:font typeface="Open Sans Bold Italics" charset="1" panose="020B0806030504020204"/>
      <p:regular r:id="rId49"/>
    </p:embeddedFont>
    <p:embeddedFont>
      <p:font typeface="Open Sans Light" charset="1" panose="020B0306030504020204"/>
      <p:regular r:id="rId50"/>
    </p:embeddedFont>
    <p:embeddedFont>
      <p:font typeface="Open Sans Light Italics" charset="1" panose="020B0306030504020204"/>
      <p:regular r:id="rId51"/>
    </p:embeddedFont>
    <p:embeddedFont>
      <p:font typeface="Open Sans Ultra-Bold" charset="1" panose="00000000000000000000"/>
      <p:regular r:id="rId52"/>
    </p:embeddedFont>
    <p:embeddedFont>
      <p:font typeface="Open Sans Ultra-Bold Italics" charset="1" panose="000000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71" Target="slides/slide18.xml" Type="http://schemas.openxmlformats.org/officeDocument/2006/relationships/slide"/><Relationship Id="rId72" Target="slides/slide19.xml" Type="http://schemas.openxmlformats.org/officeDocument/2006/relationships/slide"/><Relationship Id="rId73" Target="slides/slide20.xml" Type="http://schemas.openxmlformats.org/officeDocument/2006/relationships/slide"/><Relationship Id="rId74" Target="slides/slide21.xml" Type="http://schemas.openxmlformats.org/officeDocument/2006/relationships/slide"/><Relationship Id="rId75" Target="slides/slide2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https://www.facebook.com/ArabsAICommunity/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3774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76492" y="1883960"/>
            <a:ext cx="6541681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4"/>
              </a:lnSpc>
            </a:pPr>
            <a:r>
              <a:rPr lang="en-US" sz="9020">
                <a:solidFill>
                  <a:srgbClr val="2A2E3A"/>
                </a:solidFill>
                <a:latin typeface="Klein Bold"/>
              </a:rPr>
              <a:t>Sentiment Analysis of </a:t>
            </a:r>
            <a:r>
              <a:rPr lang="en-US" sz="9020">
                <a:solidFill>
                  <a:srgbClr val="718BAB"/>
                </a:solidFill>
                <a:latin typeface="Klein Bold"/>
              </a:rPr>
              <a:t>Movie Reviews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53525" y="7514285"/>
            <a:ext cx="5453830" cy="43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505">
                <a:solidFill>
                  <a:srgbClr val="2A2E3A"/>
                </a:solidFill>
                <a:latin typeface="Helios"/>
              </a:rPr>
              <a:t>Analyzing Viewer Sentiments via NLP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55753" y="8648612"/>
            <a:ext cx="3033961" cy="1143953"/>
          </a:xfrm>
          <a:custGeom>
            <a:avLst/>
            <a:gdLst/>
            <a:ahLst/>
            <a:cxnLst/>
            <a:rect r="r" b="b" t="t" l="l"/>
            <a:pathLst>
              <a:path h="1143953" w="3033961">
                <a:moveTo>
                  <a:pt x="0" y="0"/>
                </a:moveTo>
                <a:lnTo>
                  <a:pt x="3033961" y="0"/>
                </a:lnTo>
                <a:lnTo>
                  <a:pt x="3033961" y="1143953"/>
                </a:lnTo>
                <a:lnTo>
                  <a:pt x="0" y="1143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69615"/>
            <a:ext cx="5534402" cy="344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Deep Learning </a:t>
            </a:r>
            <a:r>
              <a:rPr lang="en-US" sz="6999">
                <a:solidFill>
                  <a:srgbClr val="2D8BBA"/>
                </a:solidFill>
                <a:latin typeface="Klein Bold"/>
              </a:rPr>
              <a:t>Approach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29265" y="1631026"/>
            <a:ext cx="7967731" cy="7910773"/>
            <a:chOff x="0" y="0"/>
            <a:chExt cx="10623641" cy="1054769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8434171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53969"/>
                  </a:solidFill>
                  <a:latin typeface="Helios Bold"/>
                </a:rPr>
                <a:t>Models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54620" y="1207674"/>
              <a:ext cx="6924930" cy="559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Helios Bold"/>
                </a:rPr>
                <a:t>Focus on BERT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27908"/>
              <a:ext cx="8434171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53969"/>
                  </a:solidFill>
                  <a:latin typeface="Helios Bold"/>
                </a:rPr>
                <a:t>Advantages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54620" y="3521307"/>
              <a:ext cx="9176294" cy="1156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Helios Bold"/>
                </a:rPr>
                <a:t>Capturing contextual information from lengthy text.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138440"/>
              <a:ext cx="8434171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53969"/>
                  </a:solidFill>
                  <a:latin typeface="Helios Bold"/>
                </a:rPr>
                <a:t>Parameters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54620" y="6431839"/>
              <a:ext cx="9869021" cy="4115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Helios Bold"/>
                </a:rPr>
                <a:t>Fine-tuning: Learning rate[0,02m], number of epochs[3].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Helios Bold"/>
                </a:rPr>
                <a:t>Model architecture: BERT-base, max length [256]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Helios Bold"/>
                </a:rPr>
                <a:t>batch size[32], Adam Optimizer </a:t>
              </a:r>
            </a:p>
            <a:p>
              <a:pPr algn="l">
                <a:lnSpc>
                  <a:spcPts val="3499"/>
                </a:lnSpc>
              </a:pPr>
            </a:p>
            <a:p>
              <a:pPr algn="l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3413">
            <a:off x="9283310" y="-2113117"/>
            <a:ext cx="13265113" cy="13265113"/>
          </a:xfrm>
          <a:custGeom>
            <a:avLst/>
            <a:gdLst/>
            <a:ahLst/>
            <a:cxnLst/>
            <a:rect r="r" b="b" t="t" l="l"/>
            <a:pathLst>
              <a:path h="13265113" w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1713" y="-1149022"/>
            <a:ext cx="10473809" cy="11785982"/>
          </a:xfrm>
          <a:custGeom>
            <a:avLst/>
            <a:gdLst/>
            <a:ahLst/>
            <a:cxnLst/>
            <a:rect r="r" b="b" t="t" l="l"/>
            <a:pathLst>
              <a:path h="11785982" w="10473809">
                <a:moveTo>
                  <a:pt x="0" y="0"/>
                </a:moveTo>
                <a:lnTo>
                  <a:pt x="10473809" y="0"/>
                </a:lnTo>
                <a:lnTo>
                  <a:pt x="10473809" y="11785982"/>
                </a:lnTo>
                <a:lnTo>
                  <a:pt x="0" y="1178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1016"/>
            <a:ext cx="5837845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718BAB"/>
                </a:solidFill>
                <a:latin typeface="Klein Bold"/>
              </a:rPr>
              <a:t>Training</a:t>
            </a:r>
            <a:r>
              <a:rPr lang="en-US" sz="6999">
                <a:solidFill>
                  <a:srgbClr val="2A2E3A"/>
                </a:solidFill>
                <a:latin typeface="Klein Bold"/>
              </a:rPr>
              <a:t> and 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8389" y="4382365"/>
            <a:ext cx="632562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53969"/>
                </a:solidFill>
                <a:latin typeface="Helios Bold"/>
              </a:rPr>
              <a:t>Procedures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4354" y="5295264"/>
            <a:ext cx="6882220" cy="396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elios Bold"/>
              </a:rPr>
              <a:t>Data splitting into training, validation, and test sets 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elios Bold"/>
              </a:rPr>
              <a:t>Monitoring accuracy and loss metrics during training.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elios Bold"/>
              </a:rPr>
              <a:t>Evaluation on the test set using binary accuracy.</a:t>
            </a:r>
          </a:p>
          <a:p>
            <a:pPr algn="l"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19223" y="3591549"/>
            <a:ext cx="13049553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Traditional Machine Learning </a:t>
            </a:r>
            <a:r>
              <a:rPr lang="en-US" sz="6999">
                <a:solidFill>
                  <a:srgbClr val="2D8BBA"/>
                </a:solidFill>
                <a:latin typeface="Klein Bold"/>
              </a:rPr>
              <a:t>Models</a:t>
            </a:r>
            <a:r>
              <a:rPr lang="en-US" sz="6999">
                <a:solidFill>
                  <a:srgbClr val="2D8BBA"/>
                </a:solidFill>
                <a:latin typeface="Klein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3297" y="6052831"/>
            <a:ext cx="1178140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 Bold"/>
              </a:rPr>
              <a:t>Confusing Matrix and Accuracy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6780068" cy="5248381"/>
        </p:xfrm>
        <a:graphic>
          <a:graphicData uri="http://schemas.openxmlformats.org/drawingml/2006/table">
            <a:tbl>
              <a:tblPr/>
              <a:tblGrid>
                <a:gridCol w="2126961"/>
                <a:gridCol w="2459616"/>
                <a:gridCol w="2193492"/>
              </a:tblGrid>
              <a:tr h="1813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</a:tr>
              <a:tr h="18029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2164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322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5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237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2277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720090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0CF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19223" y="8135937"/>
            <a:ext cx="1304955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31356E"/>
                </a:solidFill>
                <a:latin typeface="Klein Bold"/>
              </a:rPr>
              <a:t>Logistic Regression Model</a:t>
            </a:r>
            <a:r>
              <a:rPr lang="en-US" sz="6999">
                <a:solidFill>
                  <a:srgbClr val="31356E"/>
                </a:solidFill>
                <a:latin typeface="Klein Bold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46106" y="4924901"/>
            <a:ext cx="6576884" cy="1973091"/>
            <a:chOff x="0" y="0"/>
            <a:chExt cx="1732183" cy="5196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2183" cy="519662"/>
            </a:xfrm>
            <a:custGeom>
              <a:avLst/>
              <a:gdLst/>
              <a:ahLst/>
              <a:cxnLst/>
              <a:rect r="r" b="b" t="t" l="l"/>
              <a:pathLst>
                <a:path h="519662" w="1732183">
                  <a:moveTo>
                    <a:pt x="60034" y="0"/>
                  </a:moveTo>
                  <a:lnTo>
                    <a:pt x="1672149" y="0"/>
                  </a:lnTo>
                  <a:cubicBezTo>
                    <a:pt x="1705305" y="0"/>
                    <a:pt x="1732183" y="26878"/>
                    <a:pt x="1732183" y="60034"/>
                  </a:cubicBezTo>
                  <a:lnTo>
                    <a:pt x="1732183" y="459628"/>
                  </a:lnTo>
                  <a:cubicBezTo>
                    <a:pt x="1732183" y="492784"/>
                    <a:pt x="1705305" y="519662"/>
                    <a:pt x="1672149" y="519662"/>
                  </a:cubicBezTo>
                  <a:lnTo>
                    <a:pt x="60034" y="519662"/>
                  </a:lnTo>
                  <a:cubicBezTo>
                    <a:pt x="26878" y="519662"/>
                    <a:pt x="0" y="492784"/>
                    <a:pt x="0" y="459628"/>
                  </a:cubicBezTo>
                  <a:lnTo>
                    <a:pt x="0" y="60034"/>
                  </a:lnTo>
                  <a:cubicBezTo>
                    <a:pt x="0" y="26878"/>
                    <a:pt x="26878" y="0"/>
                    <a:pt x="60034" y="0"/>
                  </a:cubicBezTo>
                  <a:close/>
                </a:path>
              </a:pathLst>
            </a:custGeom>
            <a:solidFill>
              <a:srgbClr val="C0CFE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32183" cy="567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2210805"/>
            <a:ext cx="7935940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9"/>
              </a:lnSpc>
            </a:pPr>
            <a:r>
              <a:rPr lang="en-US" sz="6999">
                <a:solidFill>
                  <a:srgbClr val="2A2E3A"/>
                </a:solidFill>
                <a:latin typeface="Helios Bold"/>
              </a:rPr>
              <a:t>Accuracy : </a:t>
            </a:r>
            <a:r>
              <a:rPr lang="en-US" sz="6999">
                <a:solidFill>
                  <a:srgbClr val="2D8BBA"/>
                </a:solidFill>
                <a:latin typeface="Helios Bold"/>
              </a:rPr>
              <a:t>88.82%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88962" y="5039429"/>
            <a:ext cx="5091260" cy="155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1"/>
              </a:lnSpc>
            </a:pPr>
            <a:r>
              <a:rPr lang="en-US" sz="3661">
                <a:solidFill>
                  <a:srgbClr val="2A2E3A"/>
                </a:solidFill>
                <a:latin typeface="Helios Bold"/>
              </a:rPr>
              <a:t>Precision : </a:t>
            </a:r>
            <a:r>
              <a:rPr lang="en-US" sz="3661">
                <a:solidFill>
                  <a:srgbClr val="153969"/>
                </a:solidFill>
                <a:latin typeface="Helios Bold"/>
              </a:rPr>
              <a:t>87.61</a:t>
            </a:r>
          </a:p>
          <a:p>
            <a:pPr algn="ctr">
              <a:lnSpc>
                <a:spcPts val="6261"/>
              </a:lnSpc>
            </a:pPr>
            <a:r>
              <a:rPr lang="en-US" sz="3661">
                <a:solidFill>
                  <a:srgbClr val="2A2E3A"/>
                </a:solidFill>
                <a:latin typeface="Helios Bold"/>
              </a:rPr>
              <a:t>Recall : </a:t>
            </a:r>
            <a:r>
              <a:rPr lang="en-US" sz="3661">
                <a:solidFill>
                  <a:srgbClr val="153969"/>
                </a:solidFill>
                <a:latin typeface="Helios Bold"/>
              </a:rPr>
              <a:t>90.57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08768" y="4086019"/>
            <a:ext cx="3286593" cy="2191062"/>
          </a:xfrm>
          <a:custGeom>
            <a:avLst/>
            <a:gdLst/>
            <a:ahLst/>
            <a:cxnLst/>
            <a:rect r="r" b="b" t="t" l="l"/>
            <a:pathLst>
              <a:path h="2191062" w="3286593">
                <a:moveTo>
                  <a:pt x="0" y="0"/>
                </a:moveTo>
                <a:lnTo>
                  <a:pt x="3286593" y="0"/>
                </a:lnTo>
                <a:lnTo>
                  <a:pt x="3286593" y="2191062"/>
                </a:lnTo>
                <a:lnTo>
                  <a:pt x="0" y="219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6780068" cy="5248381"/>
        </p:xfrm>
        <a:graphic>
          <a:graphicData uri="http://schemas.openxmlformats.org/drawingml/2006/table">
            <a:tbl>
              <a:tblPr/>
              <a:tblGrid>
                <a:gridCol w="2126961"/>
                <a:gridCol w="2459616"/>
                <a:gridCol w="2193492"/>
              </a:tblGrid>
              <a:tr h="1813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</a:tr>
              <a:tr h="18029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2129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357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5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357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2157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720090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4F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19223" y="8135937"/>
            <a:ext cx="1304955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4F4F4"/>
                </a:solidFill>
                <a:latin typeface="Klein Bold"/>
              </a:rPr>
              <a:t>Naive Bayes Model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46106" y="4924901"/>
            <a:ext cx="6576884" cy="1973091"/>
            <a:chOff x="0" y="0"/>
            <a:chExt cx="1732183" cy="5196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2183" cy="519662"/>
            </a:xfrm>
            <a:custGeom>
              <a:avLst/>
              <a:gdLst/>
              <a:ahLst/>
              <a:cxnLst/>
              <a:rect r="r" b="b" t="t" l="l"/>
              <a:pathLst>
                <a:path h="519662" w="1732183">
                  <a:moveTo>
                    <a:pt x="60034" y="0"/>
                  </a:moveTo>
                  <a:lnTo>
                    <a:pt x="1672149" y="0"/>
                  </a:lnTo>
                  <a:cubicBezTo>
                    <a:pt x="1705305" y="0"/>
                    <a:pt x="1732183" y="26878"/>
                    <a:pt x="1732183" y="60034"/>
                  </a:cubicBezTo>
                  <a:lnTo>
                    <a:pt x="1732183" y="459628"/>
                  </a:lnTo>
                  <a:cubicBezTo>
                    <a:pt x="1732183" y="492784"/>
                    <a:pt x="1705305" y="519662"/>
                    <a:pt x="1672149" y="519662"/>
                  </a:cubicBezTo>
                  <a:lnTo>
                    <a:pt x="60034" y="519662"/>
                  </a:lnTo>
                  <a:cubicBezTo>
                    <a:pt x="26878" y="519662"/>
                    <a:pt x="0" y="492784"/>
                    <a:pt x="0" y="459628"/>
                  </a:cubicBezTo>
                  <a:lnTo>
                    <a:pt x="0" y="60034"/>
                  </a:lnTo>
                  <a:cubicBezTo>
                    <a:pt x="0" y="26878"/>
                    <a:pt x="26878" y="0"/>
                    <a:pt x="60034" y="0"/>
                  </a:cubicBezTo>
                  <a:close/>
                </a:path>
              </a:pathLst>
            </a:custGeom>
            <a:solidFill>
              <a:srgbClr val="C0CFE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32183" cy="567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2310559"/>
            <a:ext cx="7935940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9"/>
              </a:lnSpc>
            </a:pPr>
            <a:r>
              <a:rPr lang="en-US" sz="6999">
                <a:solidFill>
                  <a:srgbClr val="2A2E3A"/>
                </a:solidFill>
                <a:latin typeface="Helios Bold"/>
              </a:rPr>
              <a:t>Accuracy : </a:t>
            </a:r>
            <a:r>
              <a:rPr lang="en-US" sz="6999">
                <a:solidFill>
                  <a:srgbClr val="2D8BBA"/>
                </a:solidFill>
                <a:latin typeface="Helios Bold"/>
              </a:rPr>
              <a:t>85.72%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88962" y="5039429"/>
            <a:ext cx="5091260" cy="155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1"/>
              </a:lnSpc>
            </a:pPr>
            <a:r>
              <a:rPr lang="en-US" sz="3661">
                <a:solidFill>
                  <a:srgbClr val="2A2E3A"/>
                </a:solidFill>
                <a:latin typeface="Helios Bold"/>
              </a:rPr>
              <a:t>Precision : </a:t>
            </a:r>
            <a:r>
              <a:rPr lang="en-US" sz="3661">
                <a:solidFill>
                  <a:srgbClr val="153969"/>
                </a:solidFill>
                <a:latin typeface="Helios Bold"/>
              </a:rPr>
              <a:t>85.79</a:t>
            </a:r>
          </a:p>
          <a:p>
            <a:pPr algn="ctr">
              <a:lnSpc>
                <a:spcPts val="6261"/>
              </a:lnSpc>
            </a:pPr>
            <a:r>
              <a:rPr lang="en-US" sz="3661">
                <a:solidFill>
                  <a:srgbClr val="2A2E3A"/>
                </a:solidFill>
                <a:latin typeface="Helios Bold"/>
              </a:rPr>
              <a:t>Recall : </a:t>
            </a:r>
            <a:r>
              <a:rPr lang="en-US" sz="3661">
                <a:solidFill>
                  <a:srgbClr val="153969"/>
                </a:solidFill>
                <a:latin typeface="Helios Bold"/>
              </a:rPr>
              <a:t>85.79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08768" y="4086019"/>
            <a:ext cx="3286593" cy="2191062"/>
          </a:xfrm>
          <a:custGeom>
            <a:avLst/>
            <a:gdLst/>
            <a:ahLst/>
            <a:cxnLst/>
            <a:rect r="r" b="b" t="t" l="l"/>
            <a:pathLst>
              <a:path h="2191062" w="3286593">
                <a:moveTo>
                  <a:pt x="0" y="0"/>
                </a:moveTo>
                <a:lnTo>
                  <a:pt x="3286593" y="0"/>
                </a:lnTo>
                <a:lnTo>
                  <a:pt x="3286593" y="2191062"/>
                </a:lnTo>
                <a:lnTo>
                  <a:pt x="0" y="219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6780068" cy="5248381"/>
        </p:xfrm>
        <a:graphic>
          <a:graphicData uri="http://schemas.openxmlformats.org/drawingml/2006/table">
            <a:tbl>
              <a:tblPr/>
              <a:tblGrid>
                <a:gridCol w="2126961"/>
                <a:gridCol w="2459616"/>
                <a:gridCol w="2193492"/>
              </a:tblGrid>
              <a:tr h="1813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</a:tr>
              <a:tr h="18029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2177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309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5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223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2291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720090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0CF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1751979" y="8118475"/>
            <a:ext cx="21791959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153969"/>
                </a:solidFill>
                <a:latin typeface="Klein Bold"/>
              </a:rPr>
              <a:t>Support Vector Machine Model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46106" y="4924901"/>
            <a:ext cx="6576884" cy="1973091"/>
            <a:chOff x="0" y="0"/>
            <a:chExt cx="1732183" cy="5196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2183" cy="519662"/>
            </a:xfrm>
            <a:custGeom>
              <a:avLst/>
              <a:gdLst/>
              <a:ahLst/>
              <a:cxnLst/>
              <a:rect r="r" b="b" t="t" l="l"/>
              <a:pathLst>
                <a:path h="519662" w="1732183">
                  <a:moveTo>
                    <a:pt x="60034" y="0"/>
                  </a:moveTo>
                  <a:lnTo>
                    <a:pt x="1672149" y="0"/>
                  </a:lnTo>
                  <a:cubicBezTo>
                    <a:pt x="1705305" y="0"/>
                    <a:pt x="1732183" y="26878"/>
                    <a:pt x="1732183" y="60034"/>
                  </a:cubicBezTo>
                  <a:lnTo>
                    <a:pt x="1732183" y="459628"/>
                  </a:lnTo>
                  <a:cubicBezTo>
                    <a:pt x="1732183" y="492784"/>
                    <a:pt x="1705305" y="519662"/>
                    <a:pt x="1672149" y="519662"/>
                  </a:cubicBezTo>
                  <a:lnTo>
                    <a:pt x="60034" y="519662"/>
                  </a:lnTo>
                  <a:cubicBezTo>
                    <a:pt x="26878" y="519662"/>
                    <a:pt x="0" y="492784"/>
                    <a:pt x="0" y="459628"/>
                  </a:cubicBezTo>
                  <a:lnTo>
                    <a:pt x="0" y="60034"/>
                  </a:lnTo>
                  <a:cubicBezTo>
                    <a:pt x="0" y="26878"/>
                    <a:pt x="26878" y="0"/>
                    <a:pt x="60034" y="0"/>
                  </a:cubicBezTo>
                  <a:close/>
                </a:path>
              </a:pathLst>
            </a:custGeom>
            <a:solidFill>
              <a:srgbClr val="C0CFE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32183" cy="567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2348659"/>
            <a:ext cx="7935940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9"/>
              </a:lnSpc>
            </a:pPr>
            <a:r>
              <a:rPr lang="en-US" sz="6999">
                <a:solidFill>
                  <a:srgbClr val="2A2E3A"/>
                </a:solidFill>
                <a:latin typeface="Helios Bold"/>
              </a:rPr>
              <a:t>Accuracy : </a:t>
            </a:r>
            <a:r>
              <a:rPr lang="en-US" sz="6999">
                <a:solidFill>
                  <a:srgbClr val="2D8BBA"/>
                </a:solidFill>
                <a:latin typeface="Helios Bold"/>
              </a:rPr>
              <a:t>89.36%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88962" y="5039429"/>
            <a:ext cx="5091260" cy="155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1"/>
              </a:lnSpc>
            </a:pPr>
            <a:r>
              <a:rPr lang="en-US" sz="3661">
                <a:solidFill>
                  <a:srgbClr val="2A2E3A"/>
                </a:solidFill>
                <a:latin typeface="Helios Bold"/>
              </a:rPr>
              <a:t>Precision : </a:t>
            </a:r>
            <a:r>
              <a:rPr lang="en-US" sz="3661">
                <a:solidFill>
                  <a:srgbClr val="153969"/>
                </a:solidFill>
                <a:latin typeface="Helios Bold"/>
              </a:rPr>
              <a:t>88.11</a:t>
            </a:r>
          </a:p>
          <a:p>
            <a:pPr algn="ctr">
              <a:lnSpc>
                <a:spcPts val="6261"/>
              </a:lnSpc>
            </a:pPr>
            <a:r>
              <a:rPr lang="en-US" sz="3661">
                <a:solidFill>
                  <a:srgbClr val="2A2E3A"/>
                </a:solidFill>
                <a:latin typeface="Helios Bold"/>
              </a:rPr>
              <a:t>Recall : </a:t>
            </a:r>
            <a:r>
              <a:rPr lang="en-US" sz="3661">
                <a:solidFill>
                  <a:srgbClr val="153969"/>
                </a:solidFill>
                <a:latin typeface="Helios Bold"/>
              </a:rPr>
              <a:t>91.12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08768" y="4086019"/>
            <a:ext cx="3286593" cy="2191062"/>
          </a:xfrm>
          <a:custGeom>
            <a:avLst/>
            <a:gdLst/>
            <a:ahLst/>
            <a:cxnLst/>
            <a:rect r="r" b="b" t="t" l="l"/>
            <a:pathLst>
              <a:path h="2191062" w="3286593">
                <a:moveTo>
                  <a:pt x="0" y="0"/>
                </a:moveTo>
                <a:lnTo>
                  <a:pt x="3286593" y="0"/>
                </a:lnTo>
                <a:lnTo>
                  <a:pt x="3286593" y="2191062"/>
                </a:lnTo>
                <a:lnTo>
                  <a:pt x="0" y="219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6780068" cy="5248381"/>
        </p:xfrm>
        <a:graphic>
          <a:graphicData uri="http://schemas.openxmlformats.org/drawingml/2006/table">
            <a:tbl>
              <a:tblPr/>
              <a:tblGrid>
                <a:gridCol w="2126961"/>
                <a:gridCol w="2459616"/>
                <a:gridCol w="2193492"/>
              </a:tblGrid>
              <a:tr h="1813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</a:tr>
              <a:tr h="18029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2111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375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5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372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2142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720090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4F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46106" y="4924901"/>
            <a:ext cx="6576884" cy="1973091"/>
            <a:chOff x="0" y="0"/>
            <a:chExt cx="1732183" cy="5196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2183" cy="519662"/>
            </a:xfrm>
            <a:custGeom>
              <a:avLst/>
              <a:gdLst/>
              <a:ahLst/>
              <a:cxnLst/>
              <a:rect r="r" b="b" t="t" l="l"/>
              <a:pathLst>
                <a:path h="519662" w="1732183">
                  <a:moveTo>
                    <a:pt x="60034" y="0"/>
                  </a:moveTo>
                  <a:lnTo>
                    <a:pt x="1672149" y="0"/>
                  </a:lnTo>
                  <a:cubicBezTo>
                    <a:pt x="1705305" y="0"/>
                    <a:pt x="1732183" y="26878"/>
                    <a:pt x="1732183" y="60034"/>
                  </a:cubicBezTo>
                  <a:lnTo>
                    <a:pt x="1732183" y="459628"/>
                  </a:lnTo>
                  <a:cubicBezTo>
                    <a:pt x="1732183" y="492784"/>
                    <a:pt x="1705305" y="519662"/>
                    <a:pt x="1672149" y="519662"/>
                  </a:cubicBezTo>
                  <a:lnTo>
                    <a:pt x="60034" y="519662"/>
                  </a:lnTo>
                  <a:cubicBezTo>
                    <a:pt x="26878" y="519662"/>
                    <a:pt x="0" y="492784"/>
                    <a:pt x="0" y="459628"/>
                  </a:cubicBezTo>
                  <a:lnTo>
                    <a:pt x="0" y="60034"/>
                  </a:lnTo>
                  <a:cubicBezTo>
                    <a:pt x="0" y="26878"/>
                    <a:pt x="26878" y="0"/>
                    <a:pt x="60034" y="0"/>
                  </a:cubicBezTo>
                  <a:close/>
                </a:path>
              </a:pathLst>
            </a:custGeom>
            <a:solidFill>
              <a:srgbClr val="C0CFE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32183" cy="567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44000" y="2348659"/>
            <a:ext cx="7935940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9"/>
              </a:lnSpc>
            </a:pPr>
            <a:r>
              <a:rPr lang="en-US" sz="6999">
                <a:solidFill>
                  <a:srgbClr val="2A2E3A"/>
                </a:solidFill>
                <a:latin typeface="Helios Bold"/>
              </a:rPr>
              <a:t>Accuracy : </a:t>
            </a:r>
            <a:r>
              <a:rPr lang="en-US" sz="6999">
                <a:solidFill>
                  <a:srgbClr val="2D8BBA"/>
                </a:solidFill>
                <a:latin typeface="Helios Bold"/>
              </a:rPr>
              <a:t>85.06%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8962" y="5039429"/>
            <a:ext cx="5091260" cy="155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1"/>
              </a:lnSpc>
            </a:pPr>
            <a:r>
              <a:rPr lang="en-US" sz="3661">
                <a:solidFill>
                  <a:srgbClr val="2A2E3A"/>
                </a:solidFill>
                <a:latin typeface="Helios Bold"/>
              </a:rPr>
              <a:t>Precision : </a:t>
            </a:r>
            <a:r>
              <a:rPr lang="en-US" sz="3661">
                <a:solidFill>
                  <a:srgbClr val="153969"/>
                </a:solidFill>
                <a:latin typeface="Helios Bold"/>
              </a:rPr>
              <a:t>85.1</a:t>
            </a:r>
          </a:p>
          <a:p>
            <a:pPr algn="ctr">
              <a:lnSpc>
                <a:spcPts val="6261"/>
              </a:lnSpc>
            </a:pPr>
            <a:r>
              <a:rPr lang="en-US" sz="3661">
                <a:solidFill>
                  <a:srgbClr val="2A2E3A"/>
                </a:solidFill>
                <a:latin typeface="Helios Bold"/>
              </a:rPr>
              <a:t>Recall : </a:t>
            </a:r>
            <a:r>
              <a:rPr lang="en-US" sz="3661">
                <a:solidFill>
                  <a:srgbClr val="153969"/>
                </a:solidFill>
                <a:latin typeface="Helios Bold"/>
              </a:rPr>
              <a:t>85.2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808768" y="4086019"/>
            <a:ext cx="3286593" cy="2191062"/>
          </a:xfrm>
          <a:custGeom>
            <a:avLst/>
            <a:gdLst/>
            <a:ahLst/>
            <a:cxnLst/>
            <a:rect r="r" b="b" t="t" l="l"/>
            <a:pathLst>
              <a:path h="2191062" w="3286593">
                <a:moveTo>
                  <a:pt x="0" y="0"/>
                </a:moveTo>
                <a:lnTo>
                  <a:pt x="3286593" y="0"/>
                </a:lnTo>
                <a:lnTo>
                  <a:pt x="3286593" y="2191062"/>
                </a:lnTo>
                <a:lnTo>
                  <a:pt x="0" y="219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69506" y="8118475"/>
            <a:ext cx="14148989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4F4F4"/>
                </a:solidFill>
                <a:latin typeface="Klein Bold"/>
              </a:rPr>
              <a:t>Random Forest Model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1542" y="3451844"/>
            <a:ext cx="14284916" cy="250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1"/>
              </a:lnSpc>
            </a:pPr>
            <a:r>
              <a:rPr lang="en-US" sz="7662">
                <a:solidFill>
                  <a:srgbClr val="2A2E3A"/>
                </a:solidFill>
                <a:latin typeface="Klein Bold"/>
              </a:rPr>
              <a:t> Deep Learning </a:t>
            </a:r>
          </a:p>
          <a:p>
            <a:pPr algn="ctr">
              <a:lnSpc>
                <a:spcPts val="9961"/>
              </a:lnSpc>
            </a:pPr>
            <a:r>
              <a:rPr lang="en-US" sz="7662">
                <a:solidFill>
                  <a:srgbClr val="2D8BBA"/>
                </a:solidFill>
                <a:latin typeface="Klein Bold"/>
              </a:rPr>
              <a:t>Models</a:t>
            </a:r>
            <a:r>
              <a:rPr lang="en-US" sz="7662">
                <a:solidFill>
                  <a:srgbClr val="2D8BBA"/>
                </a:solidFill>
                <a:latin typeface="Klein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95642" y="6136603"/>
            <a:ext cx="12896716" cy="622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4"/>
              </a:lnSpc>
            </a:pPr>
            <a:r>
              <a:rPr lang="en-US" sz="3502">
                <a:solidFill>
                  <a:srgbClr val="2A2E3A"/>
                </a:solidFill>
                <a:latin typeface="Helios Bold"/>
              </a:rPr>
              <a:t>Confusing Matrix and Accuracy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6780068" cy="5248381"/>
        </p:xfrm>
        <a:graphic>
          <a:graphicData uri="http://schemas.openxmlformats.org/drawingml/2006/table">
            <a:tbl>
              <a:tblPr/>
              <a:tblGrid>
                <a:gridCol w="2126961"/>
                <a:gridCol w="2459616"/>
                <a:gridCol w="2193492"/>
              </a:tblGrid>
              <a:tr h="1813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3969"/>
                    </a:solidFill>
                  </a:tcPr>
                </a:tc>
              </a:tr>
              <a:tr h="18029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2218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5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1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186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2A2E3A"/>
                          </a:solidFill>
                          <a:latin typeface="Helios Bold"/>
                        </a:rPr>
                        <a:t>2328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7972395"/>
            <a:ext cx="18288000" cy="2314605"/>
            <a:chOff x="0" y="0"/>
            <a:chExt cx="4816593" cy="609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09608"/>
            </a:xfrm>
            <a:custGeom>
              <a:avLst/>
              <a:gdLst/>
              <a:ahLst/>
              <a:cxnLst/>
              <a:rect r="r" b="b" t="t" l="l"/>
              <a:pathLst>
                <a:path h="6096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09608"/>
                  </a:lnTo>
                  <a:lnTo>
                    <a:pt x="0" y="60960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47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19223" y="8575980"/>
            <a:ext cx="1304955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153969"/>
                </a:solidFill>
                <a:latin typeface="Klein Bold"/>
              </a:rPr>
              <a:t>BERT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21382" y="2540250"/>
            <a:ext cx="8211610" cy="204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76"/>
              </a:lnSpc>
            </a:pPr>
            <a:r>
              <a:rPr lang="en-US" sz="4840">
                <a:solidFill>
                  <a:srgbClr val="2A2E3A"/>
                </a:solidFill>
                <a:latin typeface="Helios Bold"/>
              </a:rPr>
              <a:t>Train Accuracy : </a:t>
            </a:r>
            <a:r>
              <a:rPr lang="en-US" sz="4840">
                <a:solidFill>
                  <a:srgbClr val="153969"/>
                </a:solidFill>
                <a:latin typeface="Helios Bold"/>
              </a:rPr>
              <a:t>96.88</a:t>
            </a:r>
          </a:p>
          <a:p>
            <a:pPr algn="just">
              <a:lnSpc>
                <a:spcPts val="8276"/>
              </a:lnSpc>
            </a:pPr>
            <a:r>
              <a:rPr lang="en-US" sz="4840">
                <a:solidFill>
                  <a:srgbClr val="2A2E3A"/>
                </a:solidFill>
                <a:latin typeface="Helios Bold"/>
              </a:rPr>
              <a:t>Test Accuracy  : </a:t>
            </a:r>
            <a:r>
              <a:rPr lang="en-US" sz="4840">
                <a:solidFill>
                  <a:srgbClr val="153969"/>
                </a:solidFill>
                <a:latin typeface="Helios Bold"/>
              </a:rPr>
              <a:t>0.90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11116" y="5592507"/>
            <a:ext cx="6576884" cy="1973091"/>
            <a:chOff x="0" y="0"/>
            <a:chExt cx="8769178" cy="263078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769178" cy="2630789"/>
              <a:chOff x="0" y="0"/>
              <a:chExt cx="1732183" cy="5196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32183" cy="519662"/>
              </a:xfrm>
              <a:custGeom>
                <a:avLst/>
                <a:gdLst/>
                <a:ahLst/>
                <a:cxnLst/>
                <a:rect r="r" b="b" t="t" l="l"/>
                <a:pathLst>
                  <a:path h="519662" w="1732183">
                    <a:moveTo>
                      <a:pt x="60034" y="0"/>
                    </a:moveTo>
                    <a:lnTo>
                      <a:pt x="1672149" y="0"/>
                    </a:lnTo>
                    <a:cubicBezTo>
                      <a:pt x="1705305" y="0"/>
                      <a:pt x="1732183" y="26878"/>
                      <a:pt x="1732183" y="60034"/>
                    </a:cubicBezTo>
                    <a:lnTo>
                      <a:pt x="1732183" y="459628"/>
                    </a:lnTo>
                    <a:cubicBezTo>
                      <a:pt x="1732183" y="492784"/>
                      <a:pt x="1705305" y="519662"/>
                      <a:pt x="1672149" y="519662"/>
                    </a:cubicBezTo>
                    <a:lnTo>
                      <a:pt x="60034" y="519662"/>
                    </a:lnTo>
                    <a:cubicBezTo>
                      <a:pt x="26878" y="519662"/>
                      <a:pt x="0" y="492784"/>
                      <a:pt x="0" y="459628"/>
                    </a:cubicBezTo>
                    <a:lnTo>
                      <a:pt x="0" y="60034"/>
                    </a:lnTo>
                    <a:cubicBezTo>
                      <a:pt x="0" y="26878"/>
                      <a:pt x="26878" y="0"/>
                      <a:pt x="60034" y="0"/>
                    </a:cubicBezTo>
                    <a:close/>
                  </a:path>
                </a:pathLst>
              </a:custGeom>
              <a:solidFill>
                <a:srgbClr val="C0CFE1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732183" cy="5672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57141" y="216203"/>
              <a:ext cx="6788346" cy="200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61"/>
                </a:lnSpc>
              </a:pPr>
              <a:r>
                <a:rPr lang="en-US" sz="3661">
                  <a:solidFill>
                    <a:srgbClr val="2A2E3A"/>
                  </a:solidFill>
                  <a:latin typeface="Helios Bold"/>
                </a:rPr>
                <a:t>Precision : </a:t>
              </a:r>
              <a:r>
                <a:rPr lang="en-US" sz="3661">
                  <a:solidFill>
                    <a:srgbClr val="153969"/>
                  </a:solidFill>
                  <a:latin typeface="Helios Bold"/>
                </a:rPr>
                <a:t>89.67</a:t>
              </a:r>
            </a:p>
            <a:p>
              <a:pPr algn="ctr">
                <a:lnSpc>
                  <a:spcPts val="6261"/>
                </a:lnSpc>
              </a:pPr>
              <a:r>
                <a:rPr lang="en-US" sz="3661">
                  <a:solidFill>
                    <a:srgbClr val="2A2E3A"/>
                  </a:solidFill>
                  <a:latin typeface="Helios Bold"/>
                </a:rPr>
                <a:t>Recall : </a:t>
              </a:r>
              <a:r>
                <a:rPr lang="en-US" sz="3661">
                  <a:solidFill>
                    <a:srgbClr val="153969"/>
                  </a:solidFill>
                  <a:latin typeface="Helios Bold"/>
                </a:rPr>
                <a:t>92.60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373646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144711" y="6792421"/>
            <a:ext cx="15998578" cy="1308195"/>
          </a:xfrm>
          <a:custGeom>
            <a:avLst/>
            <a:gdLst/>
            <a:ahLst/>
            <a:cxnLst/>
            <a:rect r="r" b="b" t="t" l="l"/>
            <a:pathLst>
              <a:path h="1308195" w="15998578">
                <a:moveTo>
                  <a:pt x="0" y="0"/>
                </a:moveTo>
                <a:lnTo>
                  <a:pt x="15998578" y="0"/>
                </a:lnTo>
                <a:lnTo>
                  <a:pt x="15998578" y="1308195"/>
                </a:lnTo>
                <a:lnTo>
                  <a:pt x="0" y="1308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2050" y="4085256"/>
            <a:ext cx="6044810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Leader</a:t>
            </a:r>
            <a:r>
              <a:rPr lang="en-US" sz="6999">
                <a:solidFill>
                  <a:srgbClr val="2F5F98"/>
                </a:solidFill>
                <a:latin typeface="Klein Bold"/>
              </a:rPr>
              <a:t>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2050" y="5254676"/>
            <a:ext cx="5357687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 Bold"/>
              </a:rPr>
              <a:t>Submission Accuracy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728856" y="4332380"/>
          <a:ext cx="6604347" cy="4989478"/>
        </p:xfrm>
        <a:graphic>
          <a:graphicData uri="http://schemas.openxmlformats.org/drawingml/2006/table">
            <a:tbl>
              <a:tblPr/>
              <a:tblGrid>
                <a:gridCol w="5219898"/>
                <a:gridCol w="1384449"/>
              </a:tblGrid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Introduction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About the Dataset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Dataset Context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Evaluation Metric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Data Visualization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Text Preprocessing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051047" y="4332380"/>
          <a:ext cx="6604347" cy="4983767"/>
        </p:xfrm>
        <a:graphic>
          <a:graphicData uri="http://schemas.openxmlformats.org/drawingml/2006/table">
            <a:tbl>
              <a:tblPr/>
              <a:tblGrid>
                <a:gridCol w="5219898"/>
                <a:gridCol w="1384449"/>
              </a:tblGrid>
              <a:tr h="8322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Traditional Machine Learning 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2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Deep Learning 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10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2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Training and Evaluation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11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2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Model Comparison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12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4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Conclusion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19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4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The End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20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39504" y="1391465"/>
            <a:ext cx="900899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22140"/>
            <a:ext cx="553440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379687" y="1852525"/>
            <a:ext cx="7879613" cy="6581949"/>
            <a:chOff x="0" y="0"/>
            <a:chExt cx="10506150" cy="87759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8434171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53969"/>
                  </a:solidFill>
                  <a:latin typeface="Helios Bold"/>
                </a:rPr>
                <a:t>Findings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54620" y="1160049"/>
              <a:ext cx="9018760" cy="3291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Helios Bold"/>
                </a:rPr>
                <a:t>Comparative effectiveness of traditional ML versus deep learning approaches.</a:t>
              </a:r>
            </a:p>
            <a:p>
              <a:pPr algn="l" marL="539749" indent="-269875" lvl="1">
                <a:lnSpc>
                  <a:spcPts val="3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Helios Bold"/>
                </a:rPr>
                <a:t>Importance of effectively handling lengthy text in sentiment analysis tasks.</a:t>
              </a:r>
            </a:p>
            <a:p>
              <a:pPr algn="l">
                <a:lnSpc>
                  <a:spcPts val="399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1851" y="4911841"/>
              <a:ext cx="8434171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53969"/>
                  </a:solidFill>
                  <a:latin typeface="Helios Bold"/>
                </a:rPr>
                <a:t>Implications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76471" y="6157615"/>
              <a:ext cx="9729679" cy="2618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Helios Bold"/>
                </a:rPr>
                <a:t>Marketing strategies, audience engagement, and future research directions.</a:t>
              </a:r>
            </a:p>
            <a:p>
              <a:pPr algn="l">
                <a:lnSpc>
                  <a:spcPts val="399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67321"/>
            <a:ext cx="18288000" cy="7229439"/>
          </a:xfrm>
          <a:custGeom>
            <a:avLst/>
            <a:gdLst/>
            <a:ahLst/>
            <a:cxnLst/>
            <a:rect r="r" b="b" t="t" l="l"/>
            <a:pathLst>
              <a:path h="7229439" w="18288000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12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4346" y="2303732"/>
            <a:ext cx="4942603" cy="7359814"/>
            <a:chOff x="0" y="0"/>
            <a:chExt cx="6590137" cy="9813085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6590137" cy="6810716"/>
              <a:chOff x="0" y="0"/>
              <a:chExt cx="6362700" cy="657566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6350" y="6350"/>
                <a:ext cx="6350012" cy="6562979"/>
              </a:xfrm>
              <a:custGeom>
                <a:avLst/>
                <a:gdLst/>
                <a:ahLst/>
                <a:cxnLst/>
                <a:rect r="r" b="b" t="t" l="l"/>
                <a:pathLst>
                  <a:path h="6562979" w="6350012">
                    <a:moveTo>
                      <a:pt x="6350000" y="5480583"/>
                    </a:moveTo>
                    <a:cubicBezTo>
                      <a:pt x="6350000" y="6078372"/>
                      <a:pt x="5865419" y="6562979"/>
                      <a:pt x="5267617" y="6562979"/>
                    </a:cubicBezTo>
                    <a:lnTo>
                      <a:pt x="1082383" y="6562979"/>
                    </a:lnTo>
                    <a:cubicBezTo>
                      <a:pt x="484594" y="6562979"/>
                      <a:pt x="0" y="6078385"/>
                      <a:pt x="0" y="5480583"/>
                    </a:cubicBezTo>
                    <a:lnTo>
                      <a:pt x="0" y="1082383"/>
                    </a:lnTo>
                    <a:cubicBezTo>
                      <a:pt x="0" y="484594"/>
                      <a:pt x="484581" y="0"/>
                      <a:pt x="1082383" y="0"/>
                    </a:cubicBezTo>
                    <a:lnTo>
                      <a:pt x="5267630" y="0"/>
                    </a:lnTo>
                    <a:cubicBezTo>
                      <a:pt x="5865419" y="0"/>
                      <a:pt x="6350012" y="484594"/>
                      <a:pt x="6350012" y="1082383"/>
                    </a:cubicBezTo>
                    <a:lnTo>
                      <a:pt x="6350012" y="548058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7348" t="0" r="-7348" b="0"/>
                </a:stretch>
              </a:blip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69876" y="7311084"/>
              <a:ext cx="6050385" cy="2502002"/>
              <a:chOff x="0" y="0"/>
              <a:chExt cx="6727006" cy="278180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727006" cy="2781803"/>
              </a:xfrm>
              <a:custGeom>
                <a:avLst/>
                <a:gdLst/>
                <a:ahLst/>
                <a:cxnLst/>
                <a:rect r="r" b="b" t="t" l="l"/>
                <a:pathLst>
                  <a:path h="2781803" w="6727006">
                    <a:moveTo>
                      <a:pt x="51183" y="0"/>
                    </a:moveTo>
                    <a:lnTo>
                      <a:pt x="6675823" y="0"/>
                    </a:lnTo>
                    <a:cubicBezTo>
                      <a:pt x="6704090" y="0"/>
                      <a:pt x="6727006" y="22915"/>
                      <a:pt x="6727006" y="51183"/>
                    </a:cubicBezTo>
                    <a:lnTo>
                      <a:pt x="6727006" y="2730620"/>
                    </a:lnTo>
                    <a:cubicBezTo>
                      <a:pt x="6727006" y="2758887"/>
                      <a:pt x="6704090" y="2781803"/>
                      <a:pt x="6675823" y="2781803"/>
                    </a:cubicBezTo>
                    <a:lnTo>
                      <a:pt x="51183" y="2781803"/>
                    </a:lnTo>
                    <a:cubicBezTo>
                      <a:pt x="22915" y="2781803"/>
                      <a:pt x="0" y="2758887"/>
                      <a:pt x="0" y="2730620"/>
                    </a:cubicBezTo>
                    <a:lnTo>
                      <a:pt x="0" y="51183"/>
                    </a:lnTo>
                    <a:cubicBezTo>
                      <a:pt x="0" y="22915"/>
                      <a:pt x="22915" y="0"/>
                      <a:pt x="51183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ysDot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727006" cy="2829428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2A2E3A"/>
                    </a:solidFill>
                    <a:latin typeface="Helios Bold"/>
                  </a:rPr>
                  <a:t>Adam Ayyad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2A2E3A"/>
                    </a:solidFill>
                    <a:latin typeface="Helios Bold"/>
                  </a:rPr>
                  <a:t>Electric Engineer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2A2E3A"/>
                    </a:solidFill>
                    <a:latin typeface="Helios Bold"/>
                  </a:rPr>
                  <a:t>ayyadadam77@gmail.com</a:t>
                </a: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6672699" y="2303732"/>
            <a:ext cx="4942603" cy="7359814"/>
            <a:chOff x="0" y="0"/>
            <a:chExt cx="6590137" cy="9813085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6590137" cy="6810716"/>
              <a:chOff x="0" y="0"/>
              <a:chExt cx="6362700" cy="657566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6350" y="6350"/>
                <a:ext cx="6350012" cy="6562979"/>
              </a:xfrm>
              <a:custGeom>
                <a:avLst/>
                <a:gdLst/>
                <a:ahLst/>
                <a:cxnLst/>
                <a:rect r="r" b="b" t="t" l="l"/>
                <a:pathLst>
                  <a:path h="6562979" w="6350012">
                    <a:moveTo>
                      <a:pt x="6350000" y="5480583"/>
                    </a:moveTo>
                    <a:cubicBezTo>
                      <a:pt x="6350000" y="6078372"/>
                      <a:pt x="5865419" y="6562979"/>
                      <a:pt x="5267617" y="6562979"/>
                    </a:cubicBezTo>
                    <a:lnTo>
                      <a:pt x="1082383" y="6562979"/>
                    </a:lnTo>
                    <a:cubicBezTo>
                      <a:pt x="484594" y="6562979"/>
                      <a:pt x="0" y="6078385"/>
                      <a:pt x="0" y="5480583"/>
                    </a:cubicBezTo>
                    <a:lnTo>
                      <a:pt x="0" y="1082383"/>
                    </a:lnTo>
                    <a:cubicBezTo>
                      <a:pt x="0" y="484594"/>
                      <a:pt x="484581" y="0"/>
                      <a:pt x="1082383" y="0"/>
                    </a:cubicBezTo>
                    <a:lnTo>
                      <a:pt x="5267630" y="0"/>
                    </a:lnTo>
                    <a:cubicBezTo>
                      <a:pt x="5865419" y="0"/>
                      <a:pt x="6350012" y="484594"/>
                      <a:pt x="6350012" y="1082383"/>
                    </a:cubicBezTo>
                    <a:lnTo>
                      <a:pt x="6350012" y="5480583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1645" t="0" r="-11645" b="0"/>
                </a:stretch>
              </a:blip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251427" y="7311084"/>
              <a:ext cx="6087282" cy="2502002"/>
              <a:chOff x="0" y="0"/>
              <a:chExt cx="6768029" cy="27818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768029" cy="2781803"/>
              </a:xfrm>
              <a:custGeom>
                <a:avLst/>
                <a:gdLst/>
                <a:ahLst/>
                <a:cxnLst/>
                <a:rect r="r" b="b" t="t" l="l"/>
                <a:pathLst>
                  <a:path h="2781803" w="6768029">
                    <a:moveTo>
                      <a:pt x="50873" y="0"/>
                    </a:moveTo>
                    <a:lnTo>
                      <a:pt x="6717156" y="0"/>
                    </a:lnTo>
                    <a:cubicBezTo>
                      <a:pt x="6745253" y="0"/>
                      <a:pt x="6768029" y="22777"/>
                      <a:pt x="6768029" y="50873"/>
                    </a:cubicBezTo>
                    <a:lnTo>
                      <a:pt x="6768029" y="2730930"/>
                    </a:lnTo>
                    <a:cubicBezTo>
                      <a:pt x="6768029" y="2744422"/>
                      <a:pt x="6762669" y="2757362"/>
                      <a:pt x="6753128" y="2766903"/>
                    </a:cubicBezTo>
                    <a:cubicBezTo>
                      <a:pt x="6743588" y="2776443"/>
                      <a:pt x="6730648" y="2781803"/>
                      <a:pt x="6717156" y="2781803"/>
                    </a:cubicBezTo>
                    <a:lnTo>
                      <a:pt x="50873" y="2781803"/>
                    </a:lnTo>
                    <a:cubicBezTo>
                      <a:pt x="22777" y="2781803"/>
                      <a:pt x="0" y="2759026"/>
                      <a:pt x="0" y="2730930"/>
                    </a:cubicBezTo>
                    <a:lnTo>
                      <a:pt x="0" y="50873"/>
                    </a:lnTo>
                    <a:cubicBezTo>
                      <a:pt x="0" y="22777"/>
                      <a:pt x="22777" y="0"/>
                      <a:pt x="50873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ysDot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768029" cy="2829428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2A2E3A"/>
                    </a:solidFill>
                    <a:latin typeface="Helios Bold"/>
                  </a:rPr>
                  <a:t>Ayah Abu Thib 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2A2E3A"/>
                    </a:solidFill>
                    <a:latin typeface="Helios Bold"/>
                  </a:rPr>
                  <a:t>Computer Systems Engineer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2A2E3A"/>
                    </a:solidFill>
                    <a:latin typeface="Helios Bold"/>
                  </a:rPr>
                  <a:t>AyahAbuThib@gmail.com</a:t>
                </a: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1901051" y="2303732"/>
            <a:ext cx="4942603" cy="7359814"/>
            <a:chOff x="0" y="0"/>
            <a:chExt cx="6590137" cy="9813085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6590137" cy="6810716"/>
              <a:chOff x="0" y="0"/>
              <a:chExt cx="6362700" cy="657566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6350" y="6350"/>
                <a:ext cx="6350012" cy="6562979"/>
              </a:xfrm>
              <a:custGeom>
                <a:avLst/>
                <a:gdLst/>
                <a:ahLst/>
                <a:cxnLst/>
                <a:rect r="r" b="b" t="t" l="l"/>
                <a:pathLst>
                  <a:path h="6562979" w="6350012">
                    <a:moveTo>
                      <a:pt x="6350000" y="5480583"/>
                    </a:moveTo>
                    <a:cubicBezTo>
                      <a:pt x="6350000" y="6078372"/>
                      <a:pt x="5865419" y="6562979"/>
                      <a:pt x="5267617" y="6562979"/>
                    </a:cubicBezTo>
                    <a:lnTo>
                      <a:pt x="1082383" y="6562979"/>
                    </a:lnTo>
                    <a:cubicBezTo>
                      <a:pt x="484594" y="6562979"/>
                      <a:pt x="0" y="6078385"/>
                      <a:pt x="0" y="5480583"/>
                    </a:cubicBezTo>
                    <a:lnTo>
                      <a:pt x="0" y="1082383"/>
                    </a:lnTo>
                    <a:cubicBezTo>
                      <a:pt x="0" y="484594"/>
                      <a:pt x="484581" y="0"/>
                      <a:pt x="1082383" y="0"/>
                    </a:cubicBezTo>
                    <a:lnTo>
                      <a:pt x="5267630" y="0"/>
                    </a:lnTo>
                    <a:cubicBezTo>
                      <a:pt x="5865419" y="0"/>
                      <a:pt x="6350012" y="484594"/>
                      <a:pt x="6350012" y="1082383"/>
                    </a:cubicBezTo>
                    <a:lnTo>
                      <a:pt x="6350012" y="5480583"/>
                    </a:lnTo>
                    <a:close/>
                  </a:path>
                </a:pathLst>
              </a:custGeom>
              <a:blipFill>
                <a:blip r:embed="rId6"/>
                <a:stretch>
                  <a:fillRect l="0" t="-4202" r="-53808" b="-9422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69876" y="7311084"/>
              <a:ext cx="6050385" cy="2502002"/>
              <a:chOff x="0" y="0"/>
              <a:chExt cx="6727006" cy="278180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727006" cy="2781803"/>
              </a:xfrm>
              <a:custGeom>
                <a:avLst/>
                <a:gdLst/>
                <a:ahLst/>
                <a:cxnLst/>
                <a:rect r="r" b="b" t="t" l="l"/>
                <a:pathLst>
                  <a:path h="2781803" w="6727006">
                    <a:moveTo>
                      <a:pt x="51183" y="0"/>
                    </a:moveTo>
                    <a:lnTo>
                      <a:pt x="6675823" y="0"/>
                    </a:lnTo>
                    <a:cubicBezTo>
                      <a:pt x="6704090" y="0"/>
                      <a:pt x="6727006" y="22915"/>
                      <a:pt x="6727006" y="51183"/>
                    </a:cubicBezTo>
                    <a:lnTo>
                      <a:pt x="6727006" y="2730620"/>
                    </a:lnTo>
                    <a:cubicBezTo>
                      <a:pt x="6727006" y="2758887"/>
                      <a:pt x="6704090" y="2781803"/>
                      <a:pt x="6675823" y="2781803"/>
                    </a:cubicBezTo>
                    <a:lnTo>
                      <a:pt x="51183" y="2781803"/>
                    </a:lnTo>
                    <a:cubicBezTo>
                      <a:pt x="22915" y="2781803"/>
                      <a:pt x="0" y="2758887"/>
                      <a:pt x="0" y="2730620"/>
                    </a:cubicBezTo>
                    <a:lnTo>
                      <a:pt x="0" y="51183"/>
                    </a:lnTo>
                    <a:cubicBezTo>
                      <a:pt x="0" y="22915"/>
                      <a:pt x="22915" y="0"/>
                      <a:pt x="51183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ysDot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6727006" cy="2829428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2A2E3A"/>
                    </a:solidFill>
                    <a:latin typeface="Helios Bold"/>
                  </a:rPr>
                  <a:t>Mahmoud Ghaboun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2A2E3A"/>
                    </a:solidFill>
                    <a:latin typeface="Helios Bold"/>
                  </a:rPr>
                  <a:t>Electric Engineer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2A2E3A"/>
                    </a:solidFill>
                    <a:latin typeface="Helios Bold"/>
                  </a:rPr>
                  <a:t>Mahmoud214d@gmail.com</a:t>
                </a: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3230994" y="942975"/>
            <a:ext cx="11826013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Helios Bold"/>
              </a:rPr>
              <a:t>Team Members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FFFFFF"/>
                </a:solidFill>
                <a:latin typeface="Poppins Bo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92826" y="1028700"/>
            <a:ext cx="13648016" cy="136480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13602" y="2544752"/>
            <a:ext cx="11725929" cy="11711272"/>
          </a:xfrm>
          <a:custGeom>
            <a:avLst/>
            <a:gdLst/>
            <a:ahLst/>
            <a:cxnLst/>
            <a:rect r="r" b="b" t="t" l="l"/>
            <a:pathLst>
              <a:path h="11711272" w="11725929">
                <a:moveTo>
                  <a:pt x="0" y="0"/>
                </a:moveTo>
                <a:lnTo>
                  <a:pt x="11725930" y="0"/>
                </a:lnTo>
                <a:lnTo>
                  <a:pt x="11725930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40216" y="2076089"/>
            <a:ext cx="11553237" cy="115532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49114" y="6435106"/>
            <a:ext cx="1658466" cy="1656393"/>
          </a:xfrm>
          <a:custGeom>
            <a:avLst/>
            <a:gdLst/>
            <a:ahLst/>
            <a:cxnLst/>
            <a:rect r="r" b="b" t="t" l="l"/>
            <a:pathLst>
              <a:path h="1656393" w="1658466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10448" y="6368821"/>
            <a:ext cx="1634041" cy="16340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2059083" y="6934100"/>
            <a:ext cx="336771" cy="503483"/>
          </a:xfrm>
          <a:custGeom>
            <a:avLst/>
            <a:gdLst/>
            <a:ahLst/>
            <a:cxnLst/>
            <a:rect r="r" b="b" t="t" l="l"/>
            <a:pathLst>
              <a:path h="503483" w="336771">
                <a:moveTo>
                  <a:pt x="336770" y="0"/>
                </a:moveTo>
                <a:lnTo>
                  <a:pt x="0" y="0"/>
                </a:lnTo>
                <a:lnTo>
                  <a:pt x="0" y="503483"/>
                </a:lnTo>
                <a:lnTo>
                  <a:pt x="336770" y="503483"/>
                </a:lnTo>
                <a:lnTo>
                  <a:pt x="336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64756" y="6435106"/>
            <a:ext cx="1658466" cy="1656393"/>
          </a:xfrm>
          <a:custGeom>
            <a:avLst/>
            <a:gdLst/>
            <a:ahLst/>
            <a:cxnLst/>
            <a:rect r="r" b="b" t="t" l="l"/>
            <a:pathLst>
              <a:path h="1656393" w="1658466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126089" y="6368821"/>
            <a:ext cx="1634041" cy="163404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774724" y="6934100"/>
            <a:ext cx="336771" cy="503483"/>
          </a:xfrm>
          <a:custGeom>
            <a:avLst/>
            <a:gdLst/>
            <a:ahLst/>
            <a:cxnLst/>
            <a:rect r="r" b="b" t="t" l="l"/>
            <a:pathLst>
              <a:path h="503483" w="336771">
                <a:moveTo>
                  <a:pt x="0" y="0"/>
                </a:moveTo>
                <a:lnTo>
                  <a:pt x="336771" y="0"/>
                </a:lnTo>
                <a:lnTo>
                  <a:pt x="336771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955480" y="3747894"/>
            <a:ext cx="6322709" cy="320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0"/>
              </a:lnSpc>
            </a:pPr>
            <a:r>
              <a:rPr lang="en-US" sz="11602">
                <a:solidFill>
                  <a:srgbClr val="153969"/>
                </a:solidFill>
                <a:latin typeface="Poppins Bold"/>
              </a:rPr>
              <a:t>Thank</a:t>
            </a:r>
          </a:p>
          <a:p>
            <a:pPr algn="ctr">
              <a:lnSpc>
                <a:spcPts val="11950"/>
              </a:lnSpc>
            </a:pPr>
            <a:r>
              <a:rPr lang="en-US" sz="11602">
                <a:solidFill>
                  <a:srgbClr val="153969"/>
                </a:solidFill>
                <a:latin typeface="Poppins Bold"/>
              </a:rPr>
              <a:t>You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84590" y="7310928"/>
            <a:ext cx="6318820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Poppins"/>
              </a:rPr>
              <a:t>I want to express my sincere appreciation to you, the discussion participants, and the entire(SHAI) team for an enriching training experience. Your guidance, insights, and support have been invaluable, and I am grateful for the opportunity to learn and grow alongside such a talented community. Thank you for your dedication to advancing AI education and for empowering learners like myself to pursue their passions.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90054" y="8801559"/>
            <a:ext cx="4453560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u="sng">
                <a:solidFill>
                  <a:srgbClr val="31356E"/>
                </a:solidFill>
                <a:latin typeface="Poppins Bold"/>
                <a:hlinkClick r:id="rId5" tooltip="https://www.facebook.com/ArabsAICommunity/"/>
              </a:rPr>
              <a:t>https://www.facebook.com/ArabsAICommunity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97956" y="600459"/>
            <a:ext cx="2509624" cy="856483"/>
          </a:xfrm>
          <a:custGeom>
            <a:avLst/>
            <a:gdLst/>
            <a:ahLst/>
            <a:cxnLst/>
            <a:rect r="r" b="b" t="t" l="l"/>
            <a:pathLst>
              <a:path h="856483" w="2509624">
                <a:moveTo>
                  <a:pt x="0" y="0"/>
                </a:moveTo>
                <a:lnTo>
                  <a:pt x="2509624" y="0"/>
                </a:lnTo>
                <a:lnTo>
                  <a:pt x="2509624" y="856482"/>
                </a:lnTo>
                <a:lnTo>
                  <a:pt x="0" y="856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240" r="0" b="-524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8272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292917" y="2449790"/>
            <a:ext cx="8107103" cy="4539007"/>
          </a:xfrm>
          <a:custGeom>
            <a:avLst/>
            <a:gdLst/>
            <a:ahLst/>
            <a:cxnLst/>
            <a:rect r="r" b="b" t="t" l="l"/>
            <a:pathLst>
              <a:path h="4539007" w="8107103">
                <a:moveTo>
                  <a:pt x="0" y="0"/>
                </a:moveTo>
                <a:lnTo>
                  <a:pt x="8107103" y="0"/>
                </a:lnTo>
                <a:lnTo>
                  <a:pt x="8107103" y="4539007"/>
                </a:lnTo>
                <a:lnTo>
                  <a:pt x="0" y="4539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239203"/>
            <a:ext cx="8264217" cy="7808595"/>
            <a:chOff x="0" y="0"/>
            <a:chExt cx="11018956" cy="104114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11018956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</a:rPr>
                <a:t>Introduction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60786"/>
              <a:ext cx="9948140" cy="8350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11" indent="-313055" lvl="1">
                <a:lnSpc>
                  <a:spcPts val="4640"/>
                </a:lnSpc>
                <a:buFont typeface="Arial"/>
                <a:buChar char="•"/>
              </a:pPr>
              <a:r>
                <a:rPr lang="en-US" sz="2900">
                  <a:solidFill>
                    <a:srgbClr val="2A2E3A"/>
                  </a:solidFill>
                  <a:latin typeface="Helios Bold"/>
                </a:rPr>
                <a:t>Sentiment Analysis is the process of identifying and categorizing opinions, emotions, and attitudes expressed in text data.</a:t>
              </a:r>
            </a:p>
            <a:p>
              <a:pPr algn="l">
                <a:lnSpc>
                  <a:spcPts val="4060"/>
                </a:lnSpc>
              </a:pPr>
            </a:p>
            <a:p>
              <a:pPr algn="l" marL="626111" indent="-313055" lvl="1">
                <a:lnSpc>
                  <a:spcPts val="4640"/>
                </a:lnSpc>
                <a:buFont typeface="Arial"/>
                <a:buChar char="•"/>
              </a:pPr>
              <a:r>
                <a:rPr lang="en-US" sz="2900">
                  <a:solidFill>
                    <a:srgbClr val="2A2E3A"/>
                  </a:solidFill>
                  <a:latin typeface="Helios Bold"/>
                </a:rPr>
                <a:t>Emphasizing the role of sentiment analysis in enhancing the overall audience experience by tailoring content and services to meet viewer expectations and preferences.</a:t>
              </a:r>
            </a:p>
            <a:p>
              <a:pPr algn="l">
                <a:lnSpc>
                  <a:spcPts val="464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62050" y="3652770"/>
            <a:ext cx="6044810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About the </a:t>
            </a:r>
            <a:r>
              <a:rPr lang="en-US" sz="6999">
                <a:solidFill>
                  <a:srgbClr val="718BAB"/>
                </a:solidFill>
                <a:latin typeface="Klein Bold"/>
              </a:rPr>
              <a:t>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7300" y="6071223"/>
            <a:ext cx="5357687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 Bold"/>
              </a:rPr>
              <a:t>Movie Review Dataset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-373646"/>
            <a:ext cx="18288000" cy="2340491"/>
            <a:chOff x="0" y="0"/>
            <a:chExt cx="24384000" cy="312065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7979714" y="3795383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65341" y="3624195"/>
            <a:ext cx="8476554" cy="323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9"/>
              </a:lnSpc>
            </a:pPr>
            <a:r>
              <a:rPr lang="en-US" sz="3099">
                <a:solidFill>
                  <a:srgbClr val="2A2E3A"/>
                </a:solidFill>
                <a:latin typeface="Helios Bold"/>
              </a:rPr>
              <a:t>De</a:t>
            </a:r>
            <a:r>
              <a:rPr lang="en-US" sz="3099" u="none">
                <a:solidFill>
                  <a:srgbClr val="2A2E3A"/>
                </a:solidFill>
                <a:latin typeface="Helios Bold"/>
              </a:rPr>
              <a:t>scription</a:t>
            </a:r>
          </a:p>
          <a:p>
            <a:pPr algn="l" marL="561339" indent="-280669" lvl="1">
              <a:lnSpc>
                <a:spcPts val="4159"/>
              </a:lnSpc>
              <a:buFont typeface="Arial"/>
              <a:buChar char="•"/>
            </a:pPr>
            <a:r>
              <a:rPr lang="en-US" sz="2599" u="none">
                <a:solidFill>
                  <a:srgbClr val="2A2E3A"/>
                </a:solidFill>
                <a:latin typeface="Helios Bold"/>
              </a:rPr>
              <a:t>A movie review dataset tailored for sentiment analysis tasks.</a:t>
            </a:r>
          </a:p>
          <a:p>
            <a:pPr algn="l" marL="561339" indent="-280669" lvl="1">
              <a:lnSpc>
                <a:spcPts val="4159"/>
              </a:lnSpc>
              <a:buFont typeface="Arial"/>
              <a:buChar char="•"/>
            </a:pPr>
            <a:r>
              <a:rPr lang="en-US" sz="2599" u="none">
                <a:solidFill>
                  <a:srgbClr val="2A2E3A"/>
                </a:solidFill>
                <a:latin typeface="Helios Bold"/>
              </a:rPr>
              <a:t>Notable characteristic: Lengthy movie reviews, with many exceeding 200 words.</a:t>
            </a:r>
          </a:p>
          <a:p>
            <a:pPr algn="l">
              <a:lnSpc>
                <a:spcPts val="41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979714" y="7009118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65341" y="6837930"/>
            <a:ext cx="8476554" cy="323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9"/>
              </a:lnSpc>
            </a:pPr>
            <a:r>
              <a:rPr lang="en-US" sz="3099">
                <a:solidFill>
                  <a:srgbClr val="2A2E3A"/>
                </a:solidFill>
                <a:latin typeface="Helios Bold"/>
              </a:rPr>
              <a:t>Importance</a:t>
            </a:r>
          </a:p>
          <a:p>
            <a:pPr algn="l" marL="561339" indent="-280669" lvl="1">
              <a:lnSpc>
                <a:spcPts val="4159"/>
              </a:lnSpc>
              <a:buFont typeface="Arial"/>
              <a:buChar char="•"/>
            </a:pPr>
            <a:r>
              <a:rPr lang="en-US" sz="2599" u="none">
                <a:solidFill>
                  <a:srgbClr val="2A2E3A"/>
                </a:solidFill>
                <a:latin typeface="Helios Bold"/>
              </a:rPr>
              <a:t>Analyzing longer reviews captures nuanced sentiments.</a:t>
            </a:r>
          </a:p>
          <a:p>
            <a:pPr algn="l" marL="561339" indent="-280669" lvl="1">
              <a:lnSpc>
                <a:spcPts val="4159"/>
              </a:lnSpc>
              <a:buFont typeface="Arial"/>
              <a:buChar char="•"/>
            </a:pPr>
            <a:r>
              <a:rPr lang="en-US" sz="2599" u="none">
                <a:solidFill>
                  <a:srgbClr val="2A2E3A"/>
                </a:solidFill>
                <a:latin typeface="Helios Bold"/>
              </a:rPr>
              <a:t>Relevance in real-world NLP applications.</a:t>
            </a:r>
          </a:p>
          <a:p>
            <a:pPr algn="l">
              <a:lnSpc>
                <a:spcPts val="4159"/>
              </a:lnSpc>
            </a:pPr>
          </a:p>
          <a:p>
            <a:pPr algn="l">
              <a:lnSpc>
                <a:spcPts val="41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571500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998" y="620981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11739" y="6760979"/>
            <a:ext cx="5585113" cy="2468352"/>
            <a:chOff x="0" y="0"/>
            <a:chExt cx="7446817" cy="32911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446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718BAB"/>
                  </a:solidFill>
                  <a:latin typeface="Klein Bold"/>
                </a:rPr>
                <a:t>Columns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66968"/>
              <a:ext cx="7446817" cy="2024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415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 Bold"/>
                </a:rPr>
                <a:t>"text": Movie review.</a:t>
              </a:r>
            </a:p>
            <a:p>
              <a:pPr algn="l" marL="561339" indent="-280669" lvl="1">
                <a:lnSpc>
                  <a:spcPts val="415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 Bold"/>
                </a:rPr>
                <a:t>"label": Sentiment label.</a:t>
              </a:r>
            </a:p>
            <a:p>
              <a:pPr algn="l" marL="0" indent="0" lvl="0">
                <a:lnSpc>
                  <a:spcPts val="41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72647" y="3446330"/>
            <a:ext cx="6865766" cy="329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77"/>
              </a:lnSpc>
            </a:pPr>
            <a:r>
              <a:rPr lang="en-US" sz="10059">
                <a:solidFill>
                  <a:srgbClr val="718BAB"/>
                </a:solidFill>
                <a:latin typeface="Klein Bold"/>
              </a:rPr>
              <a:t>Dataset </a:t>
            </a:r>
            <a:r>
              <a:rPr lang="en-US" sz="10059">
                <a:solidFill>
                  <a:srgbClr val="2A2E3A"/>
                </a:solidFill>
                <a:latin typeface="Klein Bold"/>
              </a:rPr>
              <a:t>Context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011739" y="1057669"/>
            <a:ext cx="5585113" cy="5087727"/>
            <a:chOff x="0" y="0"/>
            <a:chExt cx="7446817" cy="678363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7446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718BAB"/>
                  </a:solidFill>
                  <a:latin typeface="Klein Bold"/>
                </a:rPr>
                <a:t>Context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66968"/>
              <a:ext cx="7446817" cy="5516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415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 Bold"/>
                </a:rPr>
                <a:t>Object</a:t>
              </a:r>
              <a:r>
                <a:rPr lang="en-US" sz="2599" u="none">
                  <a:solidFill>
                    <a:srgbClr val="2A2E3A"/>
                  </a:solidFill>
                  <a:latin typeface="Helios Bold"/>
                </a:rPr>
                <a:t>ive: Sentiment analysis to gauge audience reactions towards movies.</a:t>
              </a:r>
            </a:p>
            <a:p>
              <a:pPr algn="l" marL="561339" indent="-280669" lvl="1">
                <a:lnSpc>
                  <a:spcPts val="4159"/>
                </a:lnSpc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 Bold"/>
                </a:rPr>
                <a:t>Importance of sentiment analysis in guiding marketing strategies and decision-making in the film industry.</a:t>
              </a:r>
            </a:p>
            <a:p>
              <a:pPr algn="l" marL="0" indent="0" lvl="0">
                <a:lnSpc>
                  <a:spcPts val="41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27369" y="2608369"/>
            <a:ext cx="1821708" cy="4843567"/>
            <a:chOff x="0" y="0"/>
            <a:chExt cx="2428944" cy="64580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8944" cy="2428944"/>
            </a:xfrm>
            <a:custGeom>
              <a:avLst/>
              <a:gdLst/>
              <a:ahLst/>
              <a:cxnLst/>
              <a:rect r="r" b="b" t="t" l="l"/>
              <a:pathLst>
                <a:path h="2428944" w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4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52229" y="252229"/>
              <a:ext cx="1924487" cy="1924487"/>
            </a:xfrm>
            <a:custGeom>
              <a:avLst/>
              <a:gdLst/>
              <a:ahLst/>
              <a:cxnLst/>
              <a:rect r="r" b="b" t="t" l="l"/>
              <a:pathLst>
                <a:path h="1924487" w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30756" y="836643"/>
              <a:ext cx="567431" cy="755659"/>
            </a:xfrm>
            <a:custGeom>
              <a:avLst/>
              <a:gdLst/>
              <a:ahLst/>
              <a:cxnLst/>
              <a:rect r="r" b="b" t="t" l="l"/>
              <a:pathLst>
                <a:path h="755659" w="567431">
                  <a:moveTo>
                    <a:pt x="0" y="0"/>
                  </a:moveTo>
                  <a:lnTo>
                    <a:pt x="567432" y="0"/>
                  </a:lnTo>
                  <a:lnTo>
                    <a:pt x="567432" y="755659"/>
                  </a:lnTo>
                  <a:lnTo>
                    <a:pt x="0" y="755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029144"/>
              <a:ext cx="2428944" cy="2428944"/>
            </a:xfrm>
            <a:custGeom>
              <a:avLst/>
              <a:gdLst/>
              <a:ahLst/>
              <a:cxnLst/>
              <a:rect r="r" b="b" t="t" l="l"/>
              <a:pathLst>
                <a:path h="2428944" w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5"/>
                  </a:lnTo>
                  <a:lnTo>
                    <a:pt x="0" y="2428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4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52229" y="4281373"/>
              <a:ext cx="1924487" cy="1924487"/>
            </a:xfrm>
            <a:custGeom>
              <a:avLst/>
              <a:gdLst/>
              <a:ahLst/>
              <a:cxnLst/>
              <a:rect r="r" b="b" t="t" l="l"/>
              <a:pathLst>
                <a:path h="1924487" w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418462" y="6199772"/>
            <a:ext cx="639522" cy="639522"/>
          </a:xfrm>
          <a:custGeom>
            <a:avLst/>
            <a:gdLst/>
            <a:ahLst/>
            <a:cxnLst/>
            <a:rect r="r" b="b" t="t" l="l"/>
            <a:pathLst>
              <a:path h="639522" w="639522">
                <a:moveTo>
                  <a:pt x="0" y="0"/>
                </a:moveTo>
                <a:lnTo>
                  <a:pt x="639522" y="0"/>
                </a:lnTo>
                <a:lnTo>
                  <a:pt x="639522" y="639522"/>
                </a:lnTo>
                <a:lnTo>
                  <a:pt x="0" y="639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3540772"/>
            <a:ext cx="5534402" cy="2978762"/>
            <a:chOff x="0" y="0"/>
            <a:chExt cx="7379203" cy="397168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7379203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</a:rPr>
                <a:t>Evaluation </a:t>
              </a:r>
              <a:r>
                <a:rPr lang="en-US" sz="6999">
                  <a:solidFill>
                    <a:srgbClr val="718BAB"/>
                  </a:solidFill>
                  <a:latin typeface="Klein Bold"/>
                </a:rPr>
                <a:t>Metric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241855"/>
              <a:ext cx="7025100" cy="729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 Bold"/>
                </a:rPr>
                <a:t>Binary Accuracy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68568" y="2608369"/>
            <a:ext cx="3887104" cy="6245846"/>
            <a:chOff x="0" y="0"/>
            <a:chExt cx="5182806" cy="832779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2A2E3A"/>
                  </a:solidFill>
                  <a:latin typeface="Klein Bold"/>
                </a:rPr>
                <a:t>Definition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77482"/>
              <a:ext cx="5182806" cy="2024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59"/>
                </a:lnSpc>
              </a:pPr>
              <a:r>
                <a:rPr lang="en-US" sz="2599">
                  <a:solidFill>
                    <a:srgbClr val="2A2E3A"/>
                  </a:solidFill>
                  <a:latin typeface="Helios"/>
                </a:rPr>
                <a:t>Measure of correctly classified positive and negative sentiments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029144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2A2E3A"/>
                  </a:solidFill>
                  <a:latin typeface="Klein Bold"/>
                </a:rPr>
                <a:t>Importance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906627"/>
              <a:ext cx="5182806" cy="3421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59"/>
                </a:lnSpc>
              </a:pPr>
              <a:r>
                <a:rPr lang="en-US" sz="2599">
                  <a:solidFill>
                    <a:srgbClr val="2A2E3A"/>
                  </a:solidFill>
                  <a:latin typeface="Helios"/>
                </a:rPr>
                <a:t>Accurate sentiment classification informs decision-making processes in the film industry.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868"/>
            <a:ext cx="9144000" cy="10295868"/>
            <a:chOff x="0" y="0"/>
            <a:chExt cx="2408296" cy="2711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11669"/>
            </a:xfrm>
            <a:custGeom>
              <a:avLst/>
              <a:gdLst/>
              <a:ahLst/>
              <a:cxnLst/>
              <a:rect r="r" b="b" t="t" l="l"/>
              <a:pathLst>
                <a:path h="2711669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084104"/>
            <a:ext cx="6430267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718BAB"/>
                </a:solidFill>
                <a:latin typeface="Klein Bold"/>
              </a:rPr>
              <a:t>Data </a:t>
            </a:r>
            <a:r>
              <a:rPr lang="en-US" sz="6999">
                <a:solidFill>
                  <a:srgbClr val="2A2E3A"/>
                </a:solidFill>
                <a:latin typeface="Klein Bold"/>
              </a:rPr>
              <a:t>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5358" y="4582171"/>
            <a:ext cx="6121700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 Bold"/>
              </a:rPr>
              <a:t>Class Distribution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358" y="5535735"/>
            <a:ext cx="548390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2A2E3A"/>
                </a:solidFill>
                <a:latin typeface="Helios Bold"/>
              </a:rPr>
              <a:t>Class separation must be balanced in order to get the greatest accuracy possible. 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784479">
            <a:off x="10146336" y="376755"/>
            <a:ext cx="7139328" cy="581024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22181" y="5743855"/>
            <a:ext cx="6987640" cy="4354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9223" y="1453138"/>
            <a:ext cx="13049553" cy="127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9"/>
              </a:lnSpc>
            </a:pPr>
            <a:r>
              <a:rPr lang="en-US" sz="7899">
                <a:solidFill>
                  <a:srgbClr val="2A2E3A"/>
                </a:solidFill>
                <a:latin typeface="Klein Bold"/>
              </a:rPr>
              <a:t>Text Preprocessing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0144" y="3945780"/>
            <a:ext cx="15927712" cy="3958768"/>
            <a:chOff x="0" y="0"/>
            <a:chExt cx="21236950" cy="5278357"/>
          </a:xfrm>
        </p:grpSpPr>
        <p:sp>
          <p:nvSpPr>
            <p:cNvPr name="AutoShape 7" id="7"/>
            <p:cNvSpPr/>
            <p:nvPr/>
          </p:nvSpPr>
          <p:spPr>
            <a:xfrm>
              <a:off x="3342986" y="1321006"/>
              <a:ext cx="1656236" cy="0"/>
            </a:xfrm>
            <a:prstGeom prst="line">
              <a:avLst/>
            </a:prstGeom>
            <a:ln cap="flat" w="38100">
              <a:solidFill>
                <a:srgbClr val="F4F4F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7641233" y="1321006"/>
              <a:ext cx="1656236" cy="0"/>
            </a:xfrm>
            <a:prstGeom prst="line">
              <a:avLst/>
            </a:prstGeom>
            <a:ln cap="flat" w="38100">
              <a:solidFill>
                <a:srgbClr val="F4F4F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11939481" y="1321006"/>
              <a:ext cx="1656236" cy="0"/>
            </a:xfrm>
            <a:prstGeom prst="line">
              <a:avLst/>
            </a:prstGeom>
            <a:ln cap="flat" w="38100">
              <a:solidFill>
                <a:srgbClr val="F4F4F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00974" y="0"/>
              <a:ext cx="2642011" cy="2642011"/>
            </a:xfrm>
            <a:custGeom>
              <a:avLst/>
              <a:gdLst/>
              <a:ahLst/>
              <a:cxnLst/>
              <a:rect r="r" b="b" t="t" l="l"/>
              <a:pathLst>
                <a:path h="2642011" w="2642011">
                  <a:moveTo>
                    <a:pt x="0" y="0"/>
                  </a:moveTo>
                  <a:lnTo>
                    <a:pt x="2642012" y="0"/>
                  </a:lnTo>
                  <a:lnTo>
                    <a:pt x="2642012" y="2642011"/>
                  </a:lnTo>
                  <a:lnTo>
                    <a:pt x="0" y="2642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936510" y="235536"/>
              <a:ext cx="2170940" cy="217094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0212" y="60212"/>
                <a:ext cx="692375" cy="692375"/>
              </a:xfrm>
              <a:custGeom>
                <a:avLst/>
                <a:gdLst/>
                <a:ahLst/>
                <a:cxnLst/>
                <a:rect r="r" b="b" t="t" l="l"/>
                <a:pathLst>
                  <a:path h="692375" w="692375">
                    <a:moveTo>
                      <a:pt x="480676" y="74276"/>
                    </a:moveTo>
                    <a:lnTo>
                      <a:pt x="618100" y="211700"/>
                    </a:lnTo>
                    <a:cubicBezTo>
                      <a:pt x="692376" y="285976"/>
                      <a:pt x="692376" y="406400"/>
                      <a:pt x="618100" y="480676"/>
                    </a:cubicBezTo>
                    <a:lnTo>
                      <a:pt x="480676" y="618100"/>
                    </a:lnTo>
                    <a:cubicBezTo>
                      <a:pt x="406400" y="692376"/>
                      <a:pt x="285976" y="692376"/>
                      <a:pt x="211700" y="618100"/>
                    </a:cubicBezTo>
                    <a:lnTo>
                      <a:pt x="74276" y="480676"/>
                    </a:lnTo>
                    <a:cubicBezTo>
                      <a:pt x="0" y="406400"/>
                      <a:pt x="0" y="285976"/>
                      <a:pt x="74276" y="211700"/>
                    </a:cubicBezTo>
                    <a:lnTo>
                      <a:pt x="211700" y="74276"/>
                    </a:lnTo>
                    <a:cubicBezTo>
                      <a:pt x="285976" y="0"/>
                      <a:pt x="406400" y="0"/>
                      <a:pt x="480676" y="74276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9762" lIns="39762" bIns="39762" rIns="39762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Klein Bold"/>
                  </a:rPr>
                  <a:t>1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913921"/>
              <a:ext cx="4043960" cy="455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49"/>
                </a:lnSpc>
                <a:spcBef>
                  <a:spcPct val="0"/>
                </a:spcBef>
              </a:pPr>
              <a:r>
                <a:rPr lang="en-US" sz="2035">
                  <a:solidFill>
                    <a:srgbClr val="2A2E3A"/>
                  </a:solidFill>
                  <a:latin typeface="Helios Bold"/>
                </a:rPr>
                <a:t>Tokenization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298247" y="2913921"/>
              <a:ext cx="4043960" cy="455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49"/>
                </a:lnSpc>
                <a:spcBef>
                  <a:spcPct val="0"/>
                </a:spcBef>
              </a:pPr>
              <a:r>
                <a:rPr lang="en-US" sz="2035">
                  <a:solidFill>
                    <a:srgbClr val="2A2E3A"/>
                  </a:solidFill>
                  <a:latin typeface="Helios Bold"/>
                </a:rPr>
                <a:t>Lowercasing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4999222" y="0"/>
              <a:ext cx="2642011" cy="2642011"/>
            </a:xfrm>
            <a:custGeom>
              <a:avLst/>
              <a:gdLst/>
              <a:ahLst/>
              <a:cxnLst/>
              <a:rect r="r" b="b" t="t" l="l"/>
              <a:pathLst>
                <a:path h="2642011" w="2642011">
                  <a:moveTo>
                    <a:pt x="0" y="0"/>
                  </a:moveTo>
                  <a:lnTo>
                    <a:pt x="2642011" y="0"/>
                  </a:lnTo>
                  <a:lnTo>
                    <a:pt x="2642011" y="2642011"/>
                  </a:lnTo>
                  <a:lnTo>
                    <a:pt x="0" y="2642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5234758" y="235536"/>
              <a:ext cx="2170940" cy="217094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60212" y="60212"/>
                <a:ext cx="692375" cy="692375"/>
              </a:xfrm>
              <a:custGeom>
                <a:avLst/>
                <a:gdLst/>
                <a:ahLst/>
                <a:cxnLst/>
                <a:rect r="r" b="b" t="t" l="l"/>
                <a:pathLst>
                  <a:path h="692375" w="692375">
                    <a:moveTo>
                      <a:pt x="480676" y="74276"/>
                    </a:moveTo>
                    <a:lnTo>
                      <a:pt x="618100" y="211700"/>
                    </a:lnTo>
                    <a:cubicBezTo>
                      <a:pt x="692376" y="285976"/>
                      <a:pt x="692376" y="406400"/>
                      <a:pt x="618100" y="480676"/>
                    </a:cubicBezTo>
                    <a:lnTo>
                      <a:pt x="480676" y="618100"/>
                    </a:lnTo>
                    <a:cubicBezTo>
                      <a:pt x="406400" y="692376"/>
                      <a:pt x="285976" y="692376"/>
                      <a:pt x="211700" y="618100"/>
                    </a:cubicBezTo>
                    <a:lnTo>
                      <a:pt x="74276" y="480676"/>
                    </a:lnTo>
                    <a:cubicBezTo>
                      <a:pt x="0" y="406400"/>
                      <a:pt x="0" y="285976"/>
                      <a:pt x="74276" y="211700"/>
                    </a:cubicBezTo>
                    <a:lnTo>
                      <a:pt x="211700" y="74276"/>
                    </a:lnTo>
                    <a:cubicBezTo>
                      <a:pt x="285976" y="0"/>
                      <a:pt x="406400" y="0"/>
                      <a:pt x="480676" y="74276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9762" lIns="39762" bIns="39762" rIns="39762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Klein Bold"/>
                  </a:rPr>
                  <a:t>2</a:t>
                </a: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8596495" y="2913921"/>
              <a:ext cx="4043960" cy="932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  <a:spcBef>
                  <a:spcPct val="0"/>
                </a:spcBef>
              </a:pPr>
              <a:r>
                <a:rPr lang="en-US" sz="2035">
                  <a:solidFill>
                    <a:srgbClr val="2A2E3A"/>
                  </a:solidFill>
                  <a:latin typeface="Helios Bold"/>
                </a:rPr>
                <a:t>R</a:t>
              </a:r>
              <a:r>
                <a:rPr lang="en-US" sz="2035" u="none">
                  <a:solidFill>
                    <a:srgbClr val="2A2E3A"/>
                  </a:solidFill>
                  <a:latin typeface="Helios Bold"/>
                </a:rPr>
                <a:t>emoving punctuation and stopwords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9297469" y="0"/>
              <a:ext cx="2642011" cy="2642011"/>
            </a:xfrm>
            <a:custGeom>
              <a:avLst/>
              <a:gdLst/>
              <a:ahLst/>
              <a:cxnLst/>
              <a:rect r="r" b="b" t="t" l="l"/>
              <a:pathLst>
                <a:path h="2642011" w="2642011">
                  <a:moveTo>
                    <a:pt x="0" y="0"/>
                  </a:moveTo>
                  <a:lnTo>
                    <a:pt x="2642012" y="0"/>
                  </a:lnTo>
                  <a:lnTo>
                    <a:pt x="2642012" y="2642011"/>
                  </a:lnTo>
                  <a:lnTo>
                    <a:pt x="0" y="2642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9529967" y="235536"/>
              <a:ext cx="2170940" cy="2170940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60212" y="60212"/>
                <a:ext cx="692375" cy="692375"/>
              </a:xfrm>
              <a:custGeom>
                <a:avLst/>
                <a:gdLst/>
                <a:ahLst/>
                <a:cxnLst/>
                <a:rect r="r" b="b" t="t" l="l"/>
                <a:pathLst>
                  <a:path h="692375" w="692375">
                    <a:moveTo>
                      <a:pt x="480676" y="74276"/>
                    </a:moveTo>
                    <a:lnTo>
                      <a:pt x="618100" y="211700"/>
                    </a:lnTo>
                    <a:cubicBezTo>
                      <a:pt x="692376" y="285976"/>
                      <a:pt x="692376" y="406400"/>
                      <a:pt x="618100" y="480676"/>
                    </a:cubicBezTo>
                    <a:lnTo>
                      <a:pt x="480676" y="618100"/>
                    </a:lnTo>
                    <a:cubicBezTo>
                      <a:pt x="406400" y="692376"/>
                      <a:pt x="285976" y="692376"/>
                      <a:pt x="211700" y="618100"/>
                    </a:cubicBezTo>
                    <a:lnTo>
                      <a:pt x="74276" y="480676"/>
                    </a:lnTo>
                    <a:cubicBezTo>
                      <a:pt x="0" y="406400"/>
                      <a:pt x="0" y="285976"/>
                      <a:pt x="74276" y="211700"/>
                    </a:cubicBezTo>
                    <a:lnTo>
                      <a:pt x="211700" y="74276"/>
                    </a:lnTo>
                    <a:cubicBezTo>
                      <a:pt x="285976" y="0"/>
                      <a:pt x="406400" y="0"/>
                      <a:pt x="480676" y="74276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9762" lIns="39762" bIns="39762" rIns="39762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Klein Bold"/>
                  </a:rPr>
                  <a:t>3</a:t>
                </a: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2894742" y="2913921"/>
              <a:ext cx="4043960" cy="932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035">
                  <a:solidFill>
                    <a:srgbClr val="2A2E3A"/>
                  </a:solidFill>
                  <a:latin typeface="Helios Bold"/>
                </a:rPr>
                <a:t>Lemmatization</a:t>
              </a:r>
            </a:p>
            <a:p>
              <a:pPr algn="ctr" marL="0" indent="0" lvl="0">
                <a:lnSpc>
                  <a:spcPts val="2849"/>
                </a:lnSpc>
                <a:spcBef>
                  <a:spcPct val="0"/>
                </a:spcBef>
              </a:pP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13595716" y="0"/>
              <a:ext cx="2642011" cy="2642011"/>
            </a:xfrm>
            <a:custGeom>
              <a:avLst/>
              <a:gdLst/>
              <a:ahLst/>
              <a:cxnLst/>
              <a:rect r="r" b="b" t="t" l="l"/>
              <a:pathLst>
                <a:path h="2642011" w="2642011">
                  <a:moveTo>
                    <a:pt x="0" y="0"/>
                  </a:moveTo>
                  <a:lnTo>
                    <a:pt x="2642012" y="0"/>
                  </a:lnTo>
                  <a:lnTo>
                    <a:pt x="2642012" y="2642011"/>
                  </a:lnTo>
                  <a:lnTo>
                    <a:pt x="0" y="2642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13831252" y="235536"/>
              <a:ext cx="2170940" cy="217094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60212" y="60212"/>
                <a:ext cx="692375" cy="692375"/>
              </a:xfrm>
              <a:custGeom>
                <a:avLst/>
                <a:gdLst/>
                <a:ahLst/>
                <a:cxnLst/>
                <a:rect r="r" b="b" t="t" l="l"/>
                <a:pathLst>
                  <a:path h="692375" w="692375">
                    <a:moveTo>
                      <a:pt x="480676" y="74276"/>
                    </a:moveTo>
                    <a:lnTo>
                      <a:pt x="618100" y="211700"/>
                    </a:lnTo>
                    <a:cubicBezTo>
                      <a:pt x="692376" y="285976"/>
                      <a:pt x="692376" y="406400"/>
                      <a:pt x="618100" y="480676"/>
                    </a:cubicBezTo>
                    <a:lnTo>
                      <a:pt x="480676" y="618100"/>
                    </a:lnTo>
                    <a:cubicBezTo>
                      <a:pt x="406400" y="692376"/>
                      <a:pt x="285976" y="692376"/>
                      <a:pt x="211700" y="618100"/>
                    </a:cubicBezTo>
                    <a:lnTo>
                      <a:pt x="74276" y="480676"/>
                    </a:lnTo>
                    <a:cubicBezTo>
                      <a:pt x="0" y="406400"/>
                      <a:pt x="0" y="285976"/>
                      <a:pt x="74276" y="211700"/>
                    </a:cubicBezTo>
                    <a:lnTo>
                      <a:pt x="211700" y="74276"/>
                    </a:lnTo>
                    <a:cubicBezTo>
                      <a:pt x="285976" y="0"/>
                      <a:pt x="406400" y="0"/>
                      <a:pt x="480676" y="74276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9762" lIns="39762" bIns="39762" rIns="39762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Klein Bold"/>
                  </a:rPr>
                  <a:t>4</a:t>
                </a:r>
              </a:p>
            </p:txBody>
          </p:sp>
        </p:grpSp>
        <p:sp>
          <p:nvSpPr>
            <p:cNvPr name="AutoShape 30" id="30"/>
            <p:cNvSpPr/>
            <p:nvPr/>
          </p:nvSpPr>
          <p:spPr>
            <a:xfrm>
              <a:off x="16237728" y="1321006"/>
              <a:ext cx="1656236" cy="0"/>
            </a:xfrm>
            <a:prstGeom prst="line">
              <a:avLst/>
            </a:prstGeom>
            <a:ln cap="flat" w="38100">
              <a:solidFill>
                <a:srgbClr val="F4F4F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7192989" y="2913921"/>
              <a:ext cx="4043960" cy="2364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035">
                  <a:solidFill>
                    <a:srgbClr val="2A2E3A"/>
                  </a:solidFill>
                  <a:latin typeface="Helios Bold"/>
                </a:rPr>
                <a:t>Vectorizing </a:t>
              </a:r>
            </a:p>
            <a:p>
              <a:pPr algn="ctr">
                <a:lnSpc>
                  <a:spcPts val="2849"/>
                </a:lnSpc>
              </a:pPr>
              <a:r>
                <a:rPr lang="en-US" sz="2035">
                  <a:solidFill>
                    <a:srgbClr val="2A2E3A"/>
                  </a:solidFill>
                  <a:latin typeface="Helios Bold"/>
                </a:rPr>
                <a:t>max features</a:t>
              </a:r>
            </a:p>
            <a:p>
              <a:pPr algn="ctr">
                <a:lnSpc>
                  <a:spcPts val="2849"/>
                </a:lnSpc>
              </a:pPr>
              <a:r>
                <a:rPr lang="en-US" sz="2035">
                  <a:solidFill>
                    <a:srgbClr val="2A2E3A"/>
                  </a:solidFill>
                  <a:latin typeface="Helios Bold"/>
                </a:rPr>
                <a:t>[10,000]</a:t>
              </a:r>
            </a:p>
            <a:p>
              <a:pPr algn="ctr">
                <a:lnSpc>
                  <a:spcPts val="2849"/>
                </a:lnSpc>
              </a:pPr>
            </a:p>
            <a:p>
              <a:pPr algn="ctr" marL="0" indent="0" lvl="0">
                <a:lnSpc>
                  <a:spcPts val="2849"/>
                </a:lnSpc>
                <a:spcBef>
                  <a:spcPct val="0"/>
                </a:spcBef>
              </a:pP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17893964" y="0"/>
              <a:ext cx="2642011" cy="2642011"/>
            </a:xfrm>
            <a:custGeom>
              <a:avLst/>
              <a:gdLst/>
              <a:ahLst/>
              <a:cxnLst/>
              <a:rect r="r" b="b" t="t" l="l"/>
              <a:pathLst>
                <a:path h="2642011" w="2642011">
                  <a:moveTo>
                    <a:pt x="0" y="0"/>
                  </a:moveTo>
                  <a:lnTo>
                    <a:pt x="2642011" y="0"/>
                  </a:lnTo>
                  <a:lnTo>
                    <a:pt x="2642011" y="2642011"/>
                  </a:lnTo>
                  <a:lnTo>
                    <a:pt x="0" y="2642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18129499" y="235536"/>
              <a:ext cx="2170940" cy="2170940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60212" y="60212"/>
                <a:ext cx="692375" cy="692375"/>
              </a:xfrm>
              <a:custGeom>
                <a:avLst/>
                <a:gdLst/>
                <a:ahLst/>
                <a:cxnLst/>
                <a:rect r="r" b="b" t="t" l="l"/>
                <a:pathLst>
                  <a:path h="692375" w="692375">
                    <a:moveTo>
                      <a:pt x="480676" y="74276"/>
                    </a:moveTo>
                    <a:lnTo>
                      <a:pt x="618100" y="211700"/>
                    </a:lnTo>
                    <a:cubicBezTo>
                      <a:pt x="692376" y="285976"/>
                      <a:pt x="692376" y="406400"/>
                      <a:pt x="618100" y="480676"/>
                    </a:cubicBezTo>
                    <a:lnTo>
                      <a:pt x="480676" y="618100"/>
                    </a:lnTo>
                    <a:cubicBezTo>
                      <a:pt x="406400" y="692376"/>
                      <a:pt x="285976" y="692376"/>
                      <a:pt x="211700" y="618100"/>
                    </a:cubicBezTo>
                    <a:lnTo>
                      <a:pt x="74276" y="480676"/>
                    </a:lnTo>
                    <a:cubicBezTo>
                      <a:pt x="0" y="406400"/>
                      <a:pt x="0" y="285976"/>
                      <a:pt x="74276" y="211700"/>
                    </a:cubicBezTo>
                    <a:lnTo>
                      <a:pt x="211700" y="74276"/>
                    </a:lnTo>
                    <a:cubicBezTo>
                      <a:pt x="285976" y="0"/>
                      <a:pt x="406400" y="0"/>
                      <a:pt x="480676" y="74276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9762" lIns="39762" bIns="39762" rIns="39762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Klein Bold"/>
                  </a:rPr>
                  <a:t>4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7438" y="-2845897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3392"/>
            <a:ext cx="6278177" cy="45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Traditional Machine Learning Approach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96855" y="902742"/>
            <a:ext cx="7130924" cy="8481517"/>
            <a:chOff x="0" y="0"/>
            <a:chExt cx="9507898" cy="113086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9507898" cy="89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53969"/>
                  </a:solidFill>
                  <a:latin typeface="Helios Bold"/>
                </a:rPr>
                <a:t>Models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50689" y="1169574"/>
              <a:ext cx="7806521" cy="415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60604" indent="-380302" lvl="1">
                <a:lnSpc>
                  <a:spcPts val="4932"/>
                </a:lnSpc>
                <a:buFont typeface="Arial"/>
                <a:buChar char="•"/>
              </a:pPr>
              <a:r>
                <a:rPr lang="en-US" sz="3522">
                  <a:solidFill>
                    <a:srgbClr val="000000"/>
                  </a:solidFill>
                  <a:latin typeface="Helios Bold"/>
                </a:rPr>
                <a:t>Logistic Regression</a:t>
              </a:r>
            </a:p>
            <a:p>
              <a:pPr algn="l" marL="760604" indent="-380302" lvl="1">
                <a:lnSpc>
                  <a:spcPts val="4932"/>
                </a:lnSpc>
                <a:buFont typeface="Arial"/>
                <a:buChar char="•"/>
              </a:pPr>
              <a:r>
                <a:rPr lang="en-US" sz="3522">
                  <a:solidFill>
                    <a:srgbClr val="000000"/>
                  </a:solidFill>
                  <a:latin typeface="Helios Bold"/>
                </a:rPr>
                <a:t>Naive Bayes</a:t>
              </a:r>
            </a:p>
            <a:p>
              <a:pPr algn="l" marL="760604" indent="-380302" lvl="1">
                <a:lnSpc>
                  <a:spcPts val="4932"/>
                </a:lnSpc>
                <a:buFont typeface="Arial"/>
                <a:buChar char="•"/>
              </a:pPr>
              <a:r>
                <a:rPr lang="en-US" sz="3522">
                  <a:solidFill>
                    <a:srgbClr val="000000"/>
                  </a:solidFill>
                  <a:latin typeface="Helios Bold"/>
                </a:rPr>
                <a:t>SVM</a:t>
              </a:r>
            </a:p>
            <a:p>
              <a:pPr algn="l" marL="760604" indent="-380302" lvl="1">
                <a:lnSpc>
                  <a:spcPts val="4932"/>
                </a:lnSpc>
                <a:buFont typeface="Arial"/>
                <a:buChar char="•"/>
              </a:pPr>
              <a:r>
                <a:rPr lang="en-US" sz="3522">
                  <a:solidFill>
                    <a:srgbClr val="000000"/>
                  </a:solidFill>
                  <a:latin typeface="Helios Bold"/>
                </a:rPr>
                <a:t>Random Forest</a:t>
              </a:r>
            </a:p>
            <a:p>
              <a:pPr algn="l" marL="760604" indent="-380302" lvl="1">
                <a:lnSpc>
                  <a:spcPts val="4932"/>
                </a:lnSpc>
                <a:buFont typeface="Arial"/>
                <a:buChar char="•"/>
              </a:pPr>
              <a:r>
                <a:rPr lang="en-US" sz="3522">
                  <a:solidFill>
                    <a:srgbClr val="000000"/>
                  </a:solidFill>
                  <a:latin typeface="Helios Bold"/>
                </a:rPr>
                <a:t>etc.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895975"/>
              <a:ext cx="9507898" cy="89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53969"/>
                  </a:solidFill>
                  <a:latin typeface="Helios Bold"/>
                </a:rPr>
                <a:t>Suitability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50689" y="7151274"/>
              <a:ext cx="7806521" cy="415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60604" indent="-380302" lvl="1">
                <a:lnSpc>
                  <a:spcPts val="4932"/>
                </a:lnSpc>
                <a:buFont typeface="Arial"/>
                <a:buChar char="•"/>
              </a:pPr>
              <a:r>
                <a:rPr lang="en-US" sz="3522">
                  <a:solidFill>
                    <a:srgbClr val="000000"/>
                  </a:solidFill>
                  <a:latin typeface="Helios Bold"/>
                </a:rPr>
                <a:t>These models are well-suited for handling lengthy text data and effectively representing features.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DAGETPP34jc</dc:identifier>
  <dcterms:modified xsi:type="dcterms:W3CDTF">2011-08-01T06:04:30Z</dcterms:modified>
  <cp:revision>1</cp:revision>
  <dc:title>Sentiment Analysis of Movie Reviews</dc:title>
</cp:coreProperties>
</file>